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BB402-B69D-4F56-B264-647AA43525FE}" type="datetimeFigureOut">
              <a:rPr lang="ru-RU" smtClean="0"/>
              <a:t>24.02.2021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87AAC-8645-4986-9696-A4E14DF5F7A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97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6ED3B6-2B48-4902-A879-9DADE26D5A9D}" type="slidenum">
              <a:rPr lang="ru-RU" smtClean="0"/>
              <a:pPr fontAlgn="base">
                <a:spcBef>
                  <a:spcPct val="0"/>
                </a:spcBef>
                <a:spcAft>
                  <a:spcPct val="0"/>
                </a:spcAft>
                <a:defRPr/>
              </a:pPr>
              <a:t>16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A5EC43-AB92-47DA-A0DB-49B887AA70EB}"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A5EC43-AB92-47DA-A0DB-49B887AA70EB}"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A5EC43-AB92-47DA-A0DB-49B887AA70EB}"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838200"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838200" y="4076700"/>
            <a:ext cx="8007350"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dt" sz="half" idx="10"/>
          </p:nvPr>
        </p:nvSpPr>
        <p:spPr/>
        <p:txBody>
          <a:bodyPr/>
          <a:lstStyle>
            <a:lvl1pPr>
              <a:defRPr/>
            </a:lvl1pPr>
          </a:lstStyle>
          <a:p>
            <a:pPr>
              <a:defRPr/>
            </a:pPr>
            <a:r>
              <a:rPr lang="ru-RU"/>
              <a:t>Плугатаренко О.В.</a:t>
            </a:r>
          </a:p>
        </p:txBody>
      </p:sp>
      <p:sp>
        <p:nvSpPr>
          <p:cNvPr id="7" name="Rectangle 12"/>
          <p:cNvSpPr>
            <a:spLocks noGrp="1" noChangeArrowheads="1"/>
          </p:cNvSpPr>
          <p:nvPr>
            <p:ph type="ftr" sz="quarter" idx="11"/>
          </p:nvPr>
        </p:nvSpPr>
        <p:spPr/>
        <p:txBody>
          <a:bodyPr/>
          <a:lstStyle>
            <a:lvl1pPr>
              <a:defRPr/>
            </a:lvl1pPr>
          </a:lstStyle>
          <a:p>
            <a:pPr>
              <a:defRPr/>
            </a:pPr>
            <a:endParaRPr lang="ru-RU"/>
          </a:p>
        </p:txBody>
      </p:sp>
      <p:sp>
        <p:nvSpPr>
          <p:cNvPr id="8" name="Rectangle 13"/>
          <p:cNvSpPr>
            <a:spLocks noGrp="1" noChangeArrowheads="1"/>
          </p:cNvSpPr>
          <p:nvPr>
            <p:ph type="sldNum" sz="quarter" idx="12"/>
          </p:nvPr>
        </p:nvSpPr>
        <p:spPr/>
        <p:txBody>
          <a:bodyPr/>
          <a:lstStyle>
            <a:lvl1pPr>
              <a:defRPr/>
            </a:lvl1pPr>
          </a:lstStyle>
          <a:p>
            <a:pPr>
              <a:defRPr/>
            </a:pPr>
            <a:fld id="{4E7C4FA5-260B-4560-9748-C1075027603D}" type="slidenum">
              <a:rPr lang="ru-RU"/>
              <a:pPr>
                <a:defRPr/>
              </a:pPr>
              <a:t>‹#›</a:t>
            </a:fld>
            <a:endParaRPr lang="ru-RU"/>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p:txBody>
          <a:bodyPr/>
          <a:lstStyle>
            <a:lvl1pPr>
              <a:defRPr/>
            </a:lvl1pPr>
          </a:lstStyle>
          <a:p>
            <a:pPr>
              <a:defRPr/>
            </a:pPr>
            <a:r>
              <a:rPr lang="ru-RU"/>
              <a:t>Плугатаренко О.В.</a:t>
            </a:r>
          </a:p>
        </p:txBody>
      </p:sp>
      <p:sp>
        <p:nvSpPr>
          <p:cNvPr id="6" name="Rectangle 12"/>
          <p:cNvSpPr>
            <a:spLocks noGrp="1" noChangeArrowheads="1"/>
          </p:cNvSpPr>
          <p:nvPr>
            <p:ph type="ftr" sz="quarter" idx="11"/>
          </p:nvPr>
        </p:nvSpPr>
        <p:spPr/>
        <p:txBody>
          <a:bodyPr/>
          <a:lstStyle>
            <a:lvl1pPr>
              <a:defRPr/>
            </a:lvl1pPr>
          </a:lstStyle>
          <a:p>
            <a:pPr>
              <a:defRPr/>
            </a:pPr>
            <a:endParaRPr lang="ru-RU"/>
          </a:p>
        </p:txBody>
      </p:sp>
      <p:sp>
        <p:nvSpPr>
          <p:cNvPr id="7" name="Rectangle 13"/>
          <p:cNvSpPr>
            <a:spLocks noGrp="1" noChangeArrowheads="1"/>
          </p:cNvSpPr>
          <p:nvPr>
            <p:ph type="sldNum" sz="quarter" idx="12"/>
          </p:nvPr>
        </p:nvSpPr>
        <p:spPr/>
        <p:txBody>
          <a:bodyPr/>
          <a:lstStyle>
            <a:lvl1pPr>
              <a:defRPr/>
            </a:lvl1pPr>
          </a:lstStyle>
          <a:p>
            <a:pPr>
              <a:defRPr/>
            </a:pPr>
            <a:fld id="{D69641BC-12EF-4F27-8A8A-E1498C89BD29}" type="slidenum">
              <a:rPr lang="ru-RU"/>
              <a:pPr>
                <a:defRPr/>
              </a:pPr>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A5EC43-AB92-47DA-A0DB-49B887AA70EB}"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A5EC43-AB92-47DA-A0DB-49B887AA70EB}"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A5EC43-AB92-47DA-A0DB-49B887AA70EB}" type="datetimeFigureOut">
              <a:rPr lang="ru-RU" smtClean="0"/>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A5EC43-AB92-47DA-A0DB-49B887AA70EB}" type="datetimeFigureOut">
              <a:rPr lang="ru-RU" smtClean="0"/>
              <a:t>24.02.2021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A5EC43-AB92-47DA-A0DB-49B887AA70EB}" type="datetimeFigureOut">
              <a:rPr lang="ru-RU" smtClean="0"/>
              <a:t>24.02.2021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A5EC43-AB92-47DA-A0DB-49B887AA70EB}" type="datetimeFigureOut">
              <a:rPr lang="ru-RU" smtClean="0"/>
              <a:t>24.02.2021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A5EC43-AB92-47DA-A0DB-49B887AA70EB}" type="datetimeFigureOut">
              <a:rPr lang="ru-RU" smtClean="0"/>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A5EC43-AB92-47DA-A0DB-49B887AA70EB}" type="datetimeFigureOut">
              <a:rPr lang="ru-RU" smtClean="0"/>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6DF280-3223-4E00-9043-ACCF3F1BB4A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5EC43-AB92-47DA-A0DB-49B887AA70EB}" type="datetimeFigureOut">
              <a:rPr lang="ru-RU" smtClean="0"/>
              <a:t>24.02.2021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DF280-3223-4E00-9043-ACCF3F1BB4A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3"/>
          <p:cNvSpPr>
            <a:spLocks noGrp="1" noChangeArrowheads="1"/>
          </p:cNvSpPr>
          <p:nvPr>
            <p:ph type="subTitle" idx="1"/>
          </p:nvPr>
        </p:nvSpPr>
        <p:spPr>
          <a:xfrm>
            <a:off x="1547813" y="3500438"/>
            <a:ext cx="6480175" cy="1081087"/>
          </a:xfrm>
        </p:spPr>
        <p:txBody>
          <a:bodyPr>
            <a:noAutofit/>
          </a:bodyPr>
          <a:lstStyle/>
          <a:p>
            <a:pPr eaLnBrk="1" hangingPunct="1">
              <a:defRPr/>
            </a:pPr>
            <a:r>
              <a:rPr lang="ru-RU" b="1" smtClean="0">
                <a:solidFill>
                  <a:schemeClr val="tx1"/>
                </a:solidFill>
                <a:effectLst>
                  <a:outerShdw blurRad="38100" dist="38100" dir="2700000" algn="tl">
                    <a:srgbClr val="C0C0C0"/>
                  </a:outerShdw>
                </a:effectLst>
                <a:latin typeface="Segoe Print" pitchFamily="2" charset="0"/>
                <a:cs typeface="Tahoma" pitchFamily="34" charset="0"/>
              </a:rPr>
              <a:t>Трудовые права несовершеннолетних</a:t>
            </a:r>
          </a:p>
        </p:txBody>
      </p:sp>
      <p:sp>
        <p:nvSpPr>
          <p:cNvPr id="1026" name="WordArt 2"/>
          <p:cNvSpPr>
            <a:spLocks noChangeArrowheads="1" noChangeShapeType="1" noTextEdit="1"/>
          </p:cNvSpPr>
          <p:nvPr/>
        </p:nvSpPr>
        <p:spPr bwMode="auto">
          <a:xfrm>
            <a:off x="1619250" y="549275"/>
            <a:ext cx="6553200" cy="230346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ru-RU" sz="2000" b="1" kern="10">
                <a:ln w="9525">
                  <a:round/>
                  <a:headEnd/>
                  <a:tailEnd/>
                </a:ln>
                <a:gradFill rotWithShape="1">
                  <a:gsLst>
                    <a:gs pos="0">
                      <a:srgbClr val="FFFFCC"/>
                    </a:gs>
                    <a:gs pos="100000">
                      <a:srgbClr val="FF9999"/>
                    </a:gs>
                  </a:gsLst>
                  <a:lin ang="5400000" scaled="1"/>
                </a:gradFill>
                <a:latin typeface="Times New Roman"/>
                <a:cs typeface="Times New Roman"/>
              </a:rPr>
              <a:t>ХОЧУ РАБОТАТЬ!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3" presetClass="emph" presetSubtype="2" fill="hold" grpId="1" nodeType="afterEffect">
                                  <p:stCondLst>
                                    <p:cond delay="0"/>
                                  </p:stCondLst>
                                  <p:childTnLst>
                                    <p:animClr clrSpc="rgb" dir="cw">
                                      <p:cBhvr override="childStyle">
                                        <p:cTn id="12" dur="2000" fill="hold"/>
                                        <p:tgtEl>
                                          <p:spTgt spid="1026"/>
                                        </p:tgtEl>
                                        <p:attrNameLst>
                                          <p:attrName>style.color</p:attrName>
                                        </p:attrNameLst>
                                      </p:cBhvr>
                                      <p:to>
                                        <a:schemeClr val="accent2"/>
                                      </p:to>
                                    </p:animClr>
                                  </p:childTnLst>
                                </p:cTn>
                              </p:par>
                            </p:childTnLst>
                          </p:cTn>
                        </p:par>
                        <p:par>
                          <p:cTn id="13" fill="hold">
                            <p:stCondLst>
                              <p:cond delay="2500"/>
                            </p:stCondLst>
                            <p:childTnLst>
                              <p:par>
                                <p:cTn id="14" presetID="53" presetClass="entr" presetSubtype="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26" grpId="0" animBg="1"/>
      <p:bldP spid="102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13"/>
          <p:cNvPicPr>
            <a:picLocks noChangeAspect="1" noChangeArrowheads="1"/>
          </p:cNvPicPr>
          <p:nvPr/>
        </p:nvPicPr>
        <p:blipFill>
          <a:blip r:embed="rId2">
            <a:lum bright="38000" contrast="-52000"/>
          </a:blip>
          <a:srcRect/>
          <a:stretch>
            <a:fillRect/>
          </a:stretch>
        </p:blipFill>
        <p:spPr bwMode="auto">
          <a:xfrm>
            <a:off x="3200400" y="0"/>
            <a:ext cx="5943600" cy="6858000"/>
          </a:xfrm>
          <a:prstGeom prst="rect">
            <a:avLst/>
          </a:prstGeom>
          <a:noFill/>
          <a:ln w="9525">
            <a:noFill/>
            <a:miter lim="800000"/>
            <a:headEnd/>
            <a:tailEnd/>
          </a:ln>
        </p:spPr>
      </p:pic>
      <p:pic>
        <p:nvPicPr>
          <p:cNvPr id="13315" name="Picture 4" descr="300px-Ebcosette"/>
          <p:cNvPicPr>
            <a:picLocks noChangeAspect="1" noChangeArrowheads="1"/>
          </p:cNvPicPr>
          <p:nvPr/>
        </p:nvPicPr>
        <p:blipFill>
          <a:blip r:embed="rId3">
            <a:lum bright="42000" contrast="-56000"/>
          </a:blip>
          <a:srcRect/>
          <a:stretch>
            <a:fillRect/>
          </a:stretch>
        </p:blipFill>
        <p:spPr bwMode="auto">
          <a:xfrm>
            <a:off x="0" y="0"/>
            <a:ext cx="3352800" cy="6858000"/>
          </a:xfrm>
          <a:prstGeom prst="rect">
            <a:avLst/>
          </a:prstGeom>
          <a:noFill/>
          <a:ln w="9525">
            <a:noFill/>
            <a:miter lim="800000"/>
            <a:headEnd/>
            <a:tailEnd/>
          </a:ln>
        </p:spPr>
      </p:pic>
      <p:sp>
        <p:nvSpPr>
          <p:cNvPr id="8" name="Заголовок 5"/>
          <p:cNvSpPr txBox="1">
            <a:spLocks/>
          </p:cNvSpPr>
          <p:nvPr/>
        </p:nvSpPr>
        <p:spPr bwMode="auto">
          <a:xfrm>
            <a:off x="0" y="1989138"/>
            <a:ext cx="9144000" cy="1673225"/>
          </a:xfrm>
          <a:prstGeom prst="rect">
            <a:avLst/>
          </a:prstGeom>
          <a:noFill/>
          <a:ln w="9525">
            <a:noFill/>
            <a:miter lim="800000"/>
            <a:headEnd/>
            <a:tailEnd/>
          </a:ln>
          <a:effectLst/>
        </p:spPr>
        <p:txBody>
          <a:bodyPr anchor="ctr"/>
          <a:lstStyle/>
          <a:p>
            <a:pPr algn="ctr">
              <a:lnSpc>
                <a:spcPct val="80000"/>
              </a:lnSpc>
              <a:defRPr/>
            </a:pPr>
            <a:r>
              <a:rPr lang="ru-RU" sz="5400" b="1">
                <a:solidFill>
                  <a:schemeClr val="tx2"/>
                </a:solidFill>
                <a:effectLst>
                  <a:outerShdw blurRad="38100" dist="38100" dir="2700000" algn="tl">
                    <a:srgbClr val="C0C0C0"/>
                  </a:outerShdw>
                </a:effectLst>
                <a:latin typeface="Tahoma" pitchFamily="34" charset="0"/>
                <a:cs typeface="Tahoma" pitchFamily="34" charset="0"/>
              </a:rPr>
              <a:t>Трудовые права несовершеннолетних.</a:t>
            </a:r>
          </a:p>
        </p:txBody>
      </p:sp>
      <p:sp>
        <p:nvSpPr>
          <p:cNvPr id="5" name="Прямоугольник 4"/>
          <p:cNvSpPr/>
          <p:nvPr/>
        </p:nvSpPr>
        <p:spPr>
          <a:xfrm>
            <a:off x="107950" y="188913"/>
            <a:ext cx="8928100" cy="461962"/>
          </a:xfrm>
          <a:prstGeom prst="rect">
            <a:avLst/>
          </a:prstGeom>
        </p:spPr>
        <p:txBody>
          <a:bodyPr>
            <a:spAutoFit/>
          </a:bodyPr>
          <a:lstStyle/>
          <a:p>
            <a:pPr fontAlgn="auto">
              <a:spcBef>
                <a:spcPts val="0"/>
              </a:spcBef>
              <a:spcAft>
                <a:spcPts val="0"/>
              </a:spcAft>
              <a:defRPr/>
            </a:pPr>
            <a:endParaRPr lang="ru-RU" sz="2400" b="1" dirty="0">
              <a:solidFill>
                <a:srgbClr val="005DA2"/>
              </a:solidFill>
              <a:effectLst>
                <a:outerShdw blurRad="38100" dist="38100" dir="2700000" algn="tl">
                  <a:srgbClr val="000000">
                    <a:alpha val="43137"/>
                  </a:srgbClr>
                </a:outerShdw>
              </a:effectLst>
              <a:latin typeface="+mn-lt"/>
              <a:cs typeface="+mn-cs"/>
            </a:endParaRPr>
          </a:p>
        </p:txBody>
      </p:sp>
      <p:sp>
        <p:nvSpPr>
          <p:cNvPr id="6" name="Прямоугольник 5"/>
          <p:cNvSpPr/>
          <p:nvPr/>
        </p:nvSpPr>
        <p:spPr>
          <a:xfrm>
            <a:off x="214313" y="4005263"/>
            <a:ext cx="8929687" cy="2308225"/>
          </a:xfrm>
          <a:prstGeom prst="rect">
            <a:avLst/>
          </a:prstGeom>
        </p:spPr>
        <p:txBody>
          <a:bodyPr>
            <a:spAutoFit/>
          </a:bodyPr>
          <a:lstStyle/>
          <a:p>
            <a:pPr fontAlgn="auto">
              <a:lnSpc>
                <a:spcPct val="90000"/>
              </a:lnSpc>
              <a:spcBef>
                <a:spcPts val="0"/>
              </a:spcBef>
              <a:spcAft>
                <a:spcPts val="0"/>
              </a:spcAft>
              <a:defRPr/>
            </a:pPr>
            <a:r>
              <a:rPr lang="ru-RU" sz="3200" b="1" dirty="0">
                <a:solidFill>
                  <a:srgbClr val="005DA2"/>
                </a:solidFill>
                <a:effectLst>
                  <a:outerShdw blurRad="38100" dist="38100" dir="2700000" algn="tl">
                    <a:srgbClr val="000000">
                      <a:alpha val="43137"/>
                    </a:srgbClr>
                  </a:outerShdw>
                </a:effectLst>
                <a:latin typeface="Arial" pitchFamily="34" charset="0"/>
                <a:cs typeface="Arial" pitchFamily="34" charset="0"/>
              </a:rPr>
              <a:t>Несовершеннолетние в возрасте от 14 до 18 лет относятся к категориям граждан, особо нуждающихся в социальной защите и испытывающих трудности в поисках работы.</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2" name="WordArt 4"/>
          <p:cNvSpPr>
            <a:spLocks noChangeArrowheads="1" noChangeShapeType="1" noTextEdit="1"/>
          </p:cNvSpPr>
          <p:nvPr/>
        </p:nvSpPr>
        <p:spPr bwMode="auto">
          <a:xfrm>
            <a:off x="1547664" y="2276872"/>
            <a:ext cx="1676400" cy="13716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u-RU" sz="6000" b="1"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60007" dist="310007" dir="7680000" sy="30000" kx="1300200" algn="ctr" rotWithShape="0">
                    <a:prstClr val="black">
                      <a:alpha val="32000"/>
                    </a:prstClr>
                  </a:outerShdw>
                </a:effectLst>
                <a:latin typeface="Arial"/>
                <a:cs typeface="Arial"/>
              </a:rPr>
              <a:t>14</a:t>
            </a:r>
          </a:p>
        </p:txBody>
      </p:sp>
      <p:sp>
        <p:nvSpPr>
          <p:cNvPr id="27653" name="WordArt 5"/>
          <p:cNvSpPr>
            <a:spLocks noChangeArrowheads="1" noChangeShapeType="1" noTextEdit="1"/>
          </p:cNvSpPr>
          <p:nvPr/>
        </p:nvSpPr>
        <p:spPr bwMode="auto">
          <a:xfrm>
            <a:off x="6629400" y="2209800"/>
            <a:ext cx="1676400" cy="14478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u-RU" sz="6000" b="1"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60007" dist="200025" dir="15000000" sy="30000" kx="-1800000" algn="bl" rotWithShape="0">
                    <a:prstClr val="black">
                      <a:alpha val="32000"/>
                    </a:prstClr>
                  </a:outerShdw>
                </a:effectLst>
                <a:latin typeface="Arial"/>
                <a:cs typeface="Arial"/>
              </a:rPr>
              <a:t>15</a:t>
            </a:r>
          </a:p>
        </p:txBody>
      </p:sp>
      <p:sp>
        <p:nvSpPr>
          <p:cNvPr id="27654" name="WordArt 6"/>
          <p:cNvSpPr>
            <a:spLocks noChangeArrowheads="1" noChangeShapeType="1" noTextEdit="1"/>
          </p:cNvSpPr>
          <p:nvPr/>
        </p:nvSpPr>
        <p:spPr bwMode="auto">
          <a:xfrm>
            <a:off x="4139952" y="3789040"/>
            <a:ext cx="1447800" cy="15240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60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4">
                      <a:satMod val="175000"/>
                      <a:alpha val="40000"/>
                    </a:schemeClr>
                  </a:glow>
                  <a:outerShdw blurRad="75057" dist="38100" dir="5400000" sy="-20000" rotWithShape="0">
                    <a:prstClr val="black">
                      <a:alpha val="25000"/>
                    </a:prstClr>
                  </a:outerShdw>
                  <a:reflection blurRad="12700" stA="50000" endPos="50000" dist="5000" dir="5400000" sy="-100000" rotWithShape="0"/>
                </a:effectLst>
                <a:latin typeface="Arial"/>
                <a:cs typeface="Arial"/>
              </a:rPr>
              <a:t>16</a:t>
            </a:r>
          </a:p>
        </p:txBody>
      </p:sp>
      <p:sp>
        <p:nvSpPr>
          <p:cNvPr id="27655" name="AutoShape 7" descr="Букет"/>
          <p:cNvSpPr>
            <a:spLocks noChangeArrowheads="1"/>
          </p:cNvSpPr>
          <p:nvPr/>
        </p:nvSpPr>
        <p:spPr bwMode="auto">
          <a:xfrm>
            <a:off x="1116013" y="3860800"/>
            <a:ext cx="2390775" cy="1343025"/>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b="1">
                <a:solidFill>
                  <a:schemeClr val="tx1"/>
                </a:solidFill>
                <a:latin typeface="Tahoma" pitchFamily="34" charset="0"/>
                <a:cs typeface="Tahoma" pitchFamily="34" charset="0"/>
              </a:rPr>
              <a:t>с письменного </a:t>
            </a:r>
          </a:p>
          <a:p>
            <a:pPr>
              <a:defRPr/>
            </a:pPr>
            <a:r>
              <a:rPr lang="ru-RU" b="1">
                <a:solidFill>
                  <a:schemeClr val="tx1"/>
                </a:solidFill>
                <a:latin typeface="Tahoma" pitchFamily="34" charset="0"/>
                <a:cs typeface="Tahoma" pitchFamily="34" charset="0"/>
              </a:rPr>
              <a:t>согласия одного </a:t>
            </a:r>
          </a:p>
          <a:p>
            <a:pPr>
              <a:defRPr/>
            </a:pPr>
            <a:r>
              <a:rPr lang="ru-RU" b="1">
                <a:solidFill>
                  <a:schemeClr val="tx1"/>
                </a:solidFill>
                <a:latin typeface="Tahoma" pitchFamily="34" charset="0"/>
                <a:cs typeface="Tahoma" pitchFamily="34" charset="0"/>
              </a:rPr>
              <a:t>из родителей</a:t>
            </a:r>
            <a:r>
              <a:rPr lang="ru-RU">
                <a:solidFill>
                  <a:schemeClr val="tx1"/>
                </a:solidFill>
                <a:latin typeface="Tahoma" pitchFamily="34" charset="0"/>
                <a:cs typeface="Tahoma" pitchFamily="34" charset="0"/>
              </a:rPr>
              <a:t> </a:t>
            </a:r>
          </a:p>
        </p:txBody>
      </p:sp>
      <p:sp>
        <p:nvSpPr>
          <p:cNvPr id="27656" name="AutoShape 8" descr="Букет"/>
          <p:cNvSpPr>
            <a:spLocks noChangeArrowheads="1"/>
          </p:cNvSpPr>
          <p:nvPr/>
        </p:nvSpPr>
        <p:spPr bwMode="auto">
          <a:xfrm>
            <a:off x="3348038" y="5805488"/>
            <a:ext cx="2824162" cy="762000"/>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a:solidFill>
                  <a:schemeClr val="tx1"/>
                </a:solidFill>
                <a:effectLst>
                  <a:outerShdw blurRad="38100" dist="38100" dir="2700000" algn="tl">
                    <a:srgbClr val="FFFFFF"/>
                  </a:outerShdw>
                </a:effectLst>
                <a:latin typeface="Tahoma" pitchFamily="34" charset="0"/>
                <a:cs typeface="Tahoma" pitchFamily="34" charset="0"/>
              </a:rPr>
              <a:t>самостоятельно</a:t>
            </a:r>
          </a:p>
        </p:txBody>
      </p:sp>
      <p:sp>
        <p:nvSpPr>
          <p:cNvPr id="27657" name="AutoShape 9" descr="Букет"/>
          <p:cNvSpPr>
            <a:spLocks noChangeArrowheads="1"/>
          </p:cNvSpPr>
          <p:nvPr/>
        </p:nvSpPr>
        <p:spPr bwMode="auto">
          <a:xfrm>
            <a:off x="6300788" y="3789363"/>
            <a:ext cx="2592387" cy="1871662"/>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b="1">
                <a:solidFill>
                  <a:schemeClr val="tx1"/>
                </a:solidFill>
                <a:latin typeface="Tahoma" pitchFamily="34" charset="0"/>
                <a:cs typeface="Tahoma" pitchFamily="34" charset="0"/>
              </a:rPr>
              <a:t>после получения </a:t>
            </a:r>
          </a:p>
          <a:p>
            <a:pPr>
              <a:defRPr/>
            </a:pPr>
            <a:r>
              <a:rPr lang="ru-RU" b="1">
                <a:solidFill>
                  <a:schemeClr val="tx1"/>
                </a:solidFill>
                <a:latin typeface="Tahoma" pitchFamily="34" charset="0"/>
                <a:cs typeface="Tahoma" pitchFamily="34" charset="0"/>
              </a:rPr>
              <a:t>основного общего</a:t>
            </a:r>
          </a:p>
          <a:p>
            <a:pPr>
              <a:defRPr/>
            </a:pPr>
            <a:r>
              <a:rPr lang="ru-RU" b="1">
                <a:solidFill>
                  <a:schemeClr val="tx1"/>
                </a:solidFill>
                <a:latin typeface="Tahoma" pitchFamily="34" charset="0"/>
                <a:cs typeface="Tahoma" pitchFamily="34" charset="0"/>
              </a:rPr>
              <a:t>образования</a:t>
            </a:r>
            <a:endParaRPr lang="ru-RU" sz="1600" b="1">
              <a:solidFill>
                <a:schemeClr val="tx1"/>
              </a:solidFill>
              <a:latin typeface="Tahoma" pitchFamily="34" charset="0"/>
              <a:cs typeface="Tahoma" pitchFamily="34" charset="0"/>
            </a:endParaRPr>
          </a:p>
        </p:txBody>
      </p:sp>
      <p:sp>
        <p:nvSpPr>
          <p:cNvPr id="13" name="Заголовок 5"/>
          <p:cNvSpPr txBox="1">
            <a:spLocks/>
          </p:cNvSpPr>
          <p:nvPr/>
        </p:nvSpPr>
        <p:spPr bwMode="auto">
          <a:xfrm>
            <a:off x="1258888" y="239713"/>
            <a:ext cx="7046912" cy="1749425"/>
          </a:xfrm>
          <a:prstGeom prst="rect">
            <a:avLst/>
          </a:prstGeom>
          <a:noFill/>
          <a:ln w="9525">
            <a:noFill/>
            <a:miter lim="800000"/>
            <a:headEnd/>
            <a:tailEnd/>
          </a:ln>
          <a:effectLst/>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Возраст, с которого допускается заключение трудового договора </a:t>
            </a:r>
          </a:p>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(ст.63 ТК РФ)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decel="50000" fill="hold">
                                          <p:stCondLst>
                                            <p:cond delay="0"/>
                                          </p:stCondLst>
                                        </p:cTn>
                                        <p:tgtEl>
                                          <p:spTgt spid="276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6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654"/>
                                        </p:tgtEl>
                                        <p:attrNameLst>
                                          <p:attrName>ppt_w</p:attrName>
                                        </p:attrNameLst>
                                      </p:cBhvr>
                                      <p:tavLst>
                                        <p:tav tm="0">
                                          <p:val>
                                            <p:strVal val="#ppt_w*.05"/>
                                          </p:val>
                                        </p:tav>
                                        <p:tav tm="100000">
                                          <p:val>
                                            <p:strVal val="#ppt_w"/>
                                          </p:val>
                                        </p:tav>
                                      </p:tavLst>
                                    </p:anim>
                                    <p:anim calcmode="lin" valueType="num">
                                      <p:cBhvr>
                                        <p:cTn id="10" dur="1000" fill="hold"/>
                                        <p:tgtEl>
                                          <p:spTgt spid="276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6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6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6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6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fade">
                                      <p:cBhvr>
                                        <p:cTn id="17" dur="2000"/>
                                        <p:tgtEl>
                                          <p:spTgt spid="27656"/>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27653"/>
                                        </p:tgtEl>
                                        <p:attrNameLst>
                                          <p:attrName>style.visibility</p:attrName>
                                        </p:attrNameLst>
                                      </p:cBhvr>
                                      <p:to>
                                        <p:strVal val="visible"/>
                                      </p:to>
                                    </p:set>
                                    <p:anim calcmode="lin" valueType="num">
                                      <p:cBhvr>
                                        <p:cTn id="22" dur="500" decel="50000" fill="hold">
                                          <p:stCondLst>
                                            <p:cond delay="0"/>
                                          </p:stCondLst>
                                        </p:cTn>
                                        <p:tgtEl>
                                          <p:spTgt spid="2765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765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7653"/>
                                        </p:tgtEl>
                                        <p:attrNameLst>
                                          <p:attrName>ppt_w</p:attrName>
                                        </p:attrNameLst>
                                      </p:cBhvr>
                                      <p:tavLst>
                                        <p:tav tm="0">
                                          <p:val>
                                            <p:strVal val="#ppt_w*.05"/>
                                          </p:val>
                                        </p:tav>
                                        <p:tav tm="100000">
                                          <p:val>
                                            <p:strVal val="#ppt_w"/>
                                          </p:val>
                                        </p:tav>
                                      </p:tavLst>
                                    </p:anim>
                                    <p:anim calcmode="lin" valueType="num">
                                      <p:cBhvr>
                                        <p:cTn id="25" dur="1000" fill="hold"/>
                                        <p:tgtEl>
                                          <p:spTgt spid="2765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765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765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765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76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657"/>
                                        </p:tgtEl>
                                        <p:attrNameLst>
                                          <p:attrName>style.visibility</p:attrName>
                                        </p:attrNameLst>
                                      </p:cBhvr>
                                      <p:to>
                                        <p:strVal val="visible"/>
                                      </p:to>
                                    </p:set>
                                    <p:animEffect transition="in" filter="fade">
                                      <p:cBhvr>
                                        <p:cTn id="32" dur="2000"/>
                                        <p:tgtEl>
                                          <p:spTgt spid="27657"/>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27652"/>
                                        </p:tgtEl>
                                        <p:attrNameLst>
                                          <p:attrName>style.visibility</p:attrName>
                                        </p:attrNameLst>
                                      </p:cBhvr>
                                      <p:to>
                                        <p:strVal val="visible"/>
                                      </p:to>
                                    </p:set>
                                    <p:anim calcmode="lin" valueType="num">
                                      <p:cBhvr>
                                        <p:cTn id="37" dur="500" decel="50000" fill="hold">
                                          <p:stCondLst>
                                            <p:cond delay="0"/>
                                          </p:stCondLst>
                                        </p:cTn>
                                        <p:tgtEl>
                                          <p:spTgt spid="2765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765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7652"/>
                                        </p:tgtEl>
                                        <p:attrNameLst>
                                          <p:attrName>ppt_w</p:attrName>
                                        </p:attrNameLst>
                                      </p:cBhvr>
                                      <p:tavLst>
                                        <p:tav tm="0">
                                          <p:val>
                                            <p:strVal val="#ppt_w*.05"/>
                                          </p:val>
                                        </p:tav>
                                        <p:tav tm="100000">
                                          <p:val>
                                            <p:strVal val="#ppt_w"/>
                                          </p:val>
                                        </p:tav>
                                      </p:tavLst>
                                    </p:anim>
                                    <p:anim calcmode="lin" valueType="num">
                                      <p:cBhvr>
                                        <p:cTn id="40" dur="1000" fill="hold"/>
                                        <p:tgtEl>
                                          <p:spTgt spid="2765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765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765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765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76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655"/>
                                        </p:tgtEl>
                                        <p:attrNameLst>
                                          <p:attrName>style.visibility</p:attrName>
                                        </p:attrNameLst>
                                      </p:cBhvr>
                                      <p:to>
                                        <p:strVal val="visible"/>
                                      </p:to>
                                    </p:set>
                                    <p:animEffect transition="in" filter="fade">
                                      <p:cBhvr>
                                        <p:cTn id="47" dur="2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autoUpdateAnimBg="0"/>
      <p:bldP spid="27656" grpId="0" animBg="1" autoUpdateAnimBg="0"/>
      <p:bldP spid="2765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Rectangle 4"/>
          <p:cNvSpPr>
            <a:spLocks noGrp="1" noRot="1" noChangeArrowheads="1"/>
          </p:cNvSpPr>
          <p:nvPr>
            <p:ph type="title"/>
          </p:nvPr>
        </p:nvSpPr>
        <p:spPr/>
        <p:txBody>
          <a:bodyPr/>
          <a:lstStyle/>
          <a:p>
            <a:pPr eaLnBrk="1" hangingPunct="1"/>
            <a:r>
              <a:rPr lang="ru-RU" smtClean="0"/>
              <a:t>                                             </a:t>
            </a:r>
          </a:p>
        </p:txBody>
      </p:sp>
      <p:sp>
        <p:nvSpPr>
          <p:cNvPr id="15364" name="Rectangle 3"/>
          <p:cNvSpPr>
            <a:spLocks noGrp="1" noRot="1" noChangeArrowheads="1"/>
          </p:cNvSpPr>
          <p:nvPr>
            <p:ph type="body" sz="half" idx="3"/>
          </p:nvPr>
        </p:nvSpPr>
        <p:spPr>
          <a:xfrm>
            <a:off x="3708400" y="4292600"/>
            <a:ext cx="5256213" cy="2305050"/>
          </a:xfrm>
          <a:ln>
            <a:solidFill>
              <a:schemeClr val="bg1"/>
            </a:solidFill>
          </a:ln>
        </p:spPr>
        <p:txBody>
          <a:bodyPr/>
          <a:lstStyle/>
          <a:p>
            <a:pPr eaLnBrk="1" hangingPunct="1">
              <a:lnSpc>
                <a:spcPct val="80000"/>
              </a:lnSpc>
              <a:buFont typeface="Wingdings" pitchFamily="2" charset="2"/>
              <a:buNone/>
            </a:pPr>
            <a:r>
              <a:rPr lang="ru-RU" sz="2000" b="1" smtClean="0"/>
              <a:t>Трудовой договор с лицами, не</a:t>
            </a:r>
          </a:p>
          <a:p>
            <a:pPr eaLnBrk="1" hangingPunct="1">
              <a:lnSpc>
                <a:spcPct val="80000"/>
              </a:lnSpc>
              <a:buFont typeface="Wingdings" pitchFamily="2" charset="2"/>
              <a:buNone/>
            </a:pPr>
            <a:r>
              <a:rPr lang="ru-RU" sz="2000" b="1" smtClean="0"/>
              <a:t>достигшими 14 лет, может быть заключен</a:t>
            </a:r>
          </a:p>
          <a:p>
            <a:pPr eaLnBrk="1" hangingPunct="1">
              <a:lnSpc>
                <a:spcPct val="80000"/>
              </a:lnSpc>
              <a:buFont typeface="Wingdings" pitchFamily="2" charset="2"/>
              <a:buNone/>
            </a:pPr>
            <a:r>
              <a:rPr lang="ru-RU" sz="2000" b="1" smtClean="0"/>
              <a:t>только для участия  их в создании и (или) </a:t>
            </a:r>
          </a:p>
          <a:p>
            <a:pPr eaLnBrk="1" hangingPunct="1">
              <a:lnSpc>
                <a:spcPct val="80000"/>
              </a:lnSpc>
              <a:buFont typeface="Wingdings" pitchFamily="2" charset="2"/>
              <a:buNone/>
            </a:pPr>
            <a:r>
              <a:rPr lang="ru-RU" sz="2000" b="1" smtClean="0"/>
              <a:t>исполнении произведений и только</a:t>
            </a:r>
          </a:p>
          <a:p>
            <a:pPr eaLnBrk="1" hangingPunct="1">
              <a:lnSpc>
                <a:spcPct val="80000"/>
              </a:lnSpc>
              <a:buFont typeface="Wingdings" pitchFamily="2" charset="2"/>
              <a:buNone/>
            </a:pPr>
            <a:r>
              <a:rPr lang="ru-RU" sz="2000" b="1" smtClean="0"/>
              <a:t>организациями кинематографии, театрами,</a:t>
            </a:r>
          </a:p>
          <a:p>
            <a:pPr eaLnBrk="1" hangingPunct="1">
              <a:lnSpc>
                <a:spcPct val="80000"/>
              </a:lnSpc>
              <a:buFont typeface="Wingdings" pitchFamily="2" charset="2"/>
              <a:buNone/>
            </a:pPr>
            <a:r>
              <a:rPr lang="ru-RU" sz="2000" b="1" smtClean="0"/>
              <a:t>театральными и концертными</a:t>
            </a:r>
          </a:p>
          <a:p>
            <a:pPr eaLnBrk="1" hangingPunct="1">
              <a:lnSpc>
                <a:spcPct val="80000"/>
              </a:lnSpc>
              <a:buFont typeface="Wingdings" pitchFamily="2" charset="2"/>
              <a:buNone/>
            </a:pPr>
            <a:r>
              <a:rPr lang="ru-RU" sz="2000" b="1" smtClean="0"/>
              <a:t>организациями и цирками.</a:t>
            </a:r>
          </a:p>
          <a:p>
            <a:pPr eaLnBrk="1" hangingPunct="1">
              <a:lnSpc>
                <a:spcPct val="80000"/>
              </a:lnSpc>
              <a:buFont typeface="Wingdings" pitchFamily="2" charset="2"/>
              <a:buNone/>
            </a:pPr>
            <a:endParaRPr lang="ru-RU" sz="1800" smtClean="0"/>
          </a:p>
        </p:txBody>
      </p:sp>
      <p:pic>
        <p:nvPicPr>
          <p:cNvPr id="16389" name="Picture 7" descr="Гарри"/>
          <p:cNvPicPr>
            <a:picLocks noGrp="1" noChangeAspect="1" noChangeArrowheads="1"/>
          </p:cNvPicPr>
          <p:nvPr>
            <p:ph sz="quarter" idx="1"/>
          </p:nvPr>
        </p:nvPicPr>
        <p:blipFill>
          <a:blip r:embed="rId3"/>
          <a:srcRect/>
          <a:stretch>
            <a:fillRect/>
          </a:stretch>
        </p:blipFill>
        <p:spPr>
          <a:xfrm>
            <a:off x="6227763" y="188913"/>
            <a:ext cx="2665412" cy="1871662"/>
          </a:xfrm>
        </p:spPr>
      </p:pic>
      <p:pic>
        <p:nvPicPr>
          <p:cNvPr id="16390" name="Picture 8" descr="Флейта"/>
          <p:cNvPicPr>
            <a:picLocks noGrp="1" noChangeAspect="1" noChangeArrowheads="1"/>
          </p:cNvPicPr>
          <p:nvPr>
            <p:ph sz="quarter" idx="2"/>
          </p:nvPr>
        </p:nvPicPr>
        <p:blipFill>
          <a:blip r:embed="rId4"/>
          <a:srcRect/>
          <a:stretch>
            <a:fillRect/>
          </a:stretch>
        </p:blipFill>
        <p:spPr>
          <a:xfrm>
            <a:off x="1116013" y="404813"/>
            <a:ext cx="2441575" cy="1871662"/>
          </a:xfrm>
        </p:spPr>
      </p:pic>
      <p:pic>
        <p:nvPicPr>
          <p:cNvPr id="16391" name="Picture 11" descr="Скрипач"/>
          <p:cNvPicPr>
            <a:picLocks noChangeAspect="1" noChangeArrowheads="1"/>
          </p:cNvPicPr>
          <p:nvPr/>
        </p:nvPicPr>
        <p:blipFill>
          <a:blip r:embed="rId5"/>
          <a:srcRect/>
          <a:stretch>
            <a:fillRect/>
          </a:stretch>
        </p:blipFill>
        <p:spPr bwMode="auto">
          <a:xfrm>
            <a:off x="6300788" y="2133600"/>
            <a:ext cx="2484437" cy="1871663"/>
          </a:xfrm>
          <a:prstGeom prst="rect">
            <a:avLst/>
          </a:prstGeom>
          <a:noFill/>
          <a:ln w="9525">
            <a:noFill/>
            <a:miter lim="800000"/>
            <a:headEnd/>
            <a:tailEnd/>
          </a:ln>
        </p:spPr>
      </p:pic>
      <p:pic>
        <p:nvPicPr>
          <p:cNvPr id="16392" name="Picture 12" descr="выступающие дети"/>
          <p:cNvPicPr>
            <a:picLocks noChangeAspect="1" noChangeArrowheads="1"/>
          </p:cNvPicPr>
          <p:nvPr/>
        </p:nvPicPr>
        <p:blipFill>
          <a:blip r:embed="rId6"/>
          <a:srcRect/>
          <a:stretch>
            <a:fillRect/>
          </a:stretch>
        </p:blipFill>
        <p:spPr bwMode="auto">
          <a:xfrm>
            <a:off x="1116013" y="2565400"/>
            <a:ext cx="2232025" cy="1965325"/>
          </a:xfrm>
          <a:prstGeom prst="rect">
            <a:avLst/>
          </a:prstGeom>
          <a:noFill/>
          <a:ln w="9525">
            <a:noFill/>
            <a:miter lim="800000"/>
            <a:headEnd/>
            <a:tailEnd/>
          </a:ln>
        </p:spPr>
      </p:pic>
      <p:pic>
        <p:nvPicPr>
          <p:cNvPr id="16393" name="Picture 14" descr="Дети, выступающие в цирке"/>
          <p:cNvPicPr>
            <a:picLocks noChangeAspect="1" noChangeArrowheads="1"/>
          </p:cNvPicPr>
          <p:nvPr/>
        </p:nvPicPr>
        <p:blipFill>
          <a:blip r:embed="rId7"/>
          <a:srcRect/>
          <a:stretch>
            <a:fillRect/>
          </a:stretch>
        </p:blipFill>
        <p:spPr bwMode="auto">
          <a:xfrm>
            <a:off x="3708400" y="333375"/>
            <a:ext cx="2303463" cy="3673475"/>
          </a:xfrm>
          <a:prstGeom prst="rect">
            <a:avLst/>
          </a:prstGeom>
          <a:noFill/>
          <a:ln w="9525">
            <a:noFill/>
            <a:miter lim="800000"/>
            <a:headEnd/>
            <a:tailEnd/>
          </a:ln>
        </p:spPr>
      </p:pic>
      <p:pic>
        <p:nvPicPr>
          <p:cNvPr id="16394" name="Picture 17" descr="Балет"/>
          <p:cNvPicPr>
            <a:picLocks noChangeAspect="1" noChangeArrowheads="1"/>
          </p:cNvPicPr>
          <p:nvPr/>
        </p:nvPicPr>
        <p:blipFill>
          <a:blip r:embed="rId8"/>
          <a:srcRect/>
          <a:stretch>
            <a:fillRect/>
          </a:stretch>
        </p:blipFill>
        <p:spPr bwMode="auto">
          <a:xfrm>
            <a:off x="1060450" y="4783138"/>
            <a:ext cx="2287588" cy="1814512"/>
          </a:xfrm>
          <a:prstGeom prst="rect">
            <a:avLst/>
          </a:prstGeom>
          <a:solidFill>
            <a:schemeClr val="folHlink"/>
          </a:solidFill>
          <a:ln w="9525">
            <a:solidFill>
              <a:schemeClr val="folHlink"/>
            </a:solid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2000" fill="hold"/>
                                        <p:tgtEl>
                                          <p:spTgt spid="16390"/>
                                        </p:tgtEl>
                                        <p:attrNameLst>
                                          <p:attrName>ppt_w</p:attrName>
                                        </p:attrNameLst>
                                      </p:cBhvr>
                                      <p:tavLst>
                                        <p:tav tm="0">
                                          <p:val>
                                            <p:fltVal val="0"/>
                                          </p:val>
                                        </p:tav>
                                        <p:tav tm="100000">
                                          <p:val>
                                            <p:strVal val="#ppt_w"/>
                                          </p:val>
                                        </p:tav>
                                      </p:tavLst>
                                    </p:anim>
                                    <p:anim calcmode="lin" valueType="num">
                                      <p:cBhvr>
                                        <p:cTn id="8" dur="2000" fill="hold"/>
                                        <p:tgtEl>
                                          <p:spTgt spid="16390"/>
                                        </p:tgtEl>
                                        <p:attrNameLst>
                                          <p:attrName>ppt_h</p:attrName>
                                        </p:attrNameLst>
                                      </p:cBhvr>
                                      <p:tavLst>
                                        <p:tav tm="0">
                                          <p:val>
                                            <p:fltVal val="0"/>
                                          </p:val>
                                        </p:tav>
                                        <p:tav tm="100000">
                                          <p:val>
                                            <p:strVal val="#ppt_h"/>
                                          </p:val>
                                        </p:tav>
                                      </p:tavLst>
                                    </p:anim>
                                    <p:animEffect transition="in" filter="fade">
                                      <p:cBhvr>
                                        <p:cTn id="9" dur="2000"/>
                                        <p:tgtEl>
                                          <p:spTgt spid="16390"/>
                                        </p:tgtEl>
                                      </p:cBhvr>
                                    </p:animEffect>
                                  </p:childTnLst>
                                </p:cTn>
                              </p:par>
                              <p:par>
                                <p:cTn id="10" presetID="53" presetClass="entr" presetSubtype="0" fill="hold" nodeType="withEffect">
                                  <p:stCondLst>
                                    <p:cond delay="0"/>
                                  </p:stCondLst>
                                  <p:childTnLst>
                                    <p:set>
                                      <p:cBhvr>
                                        <p:cTn id="11" dur="1" fill="hold">
                                          <p:stCondLst>
                                            <p:cond delay="0"/>
                                          </p:stCondLst>
                                        </p:cTn>
                                        <p:tgtEl>
                                          <p:spTgt spid="16391"/>
                                        </p:tgtEl>
                                        <p:attrNameLst>
                                          <p:attrName>style.visibility</p:attrName>
                                        </p:attrNameLst>
                                      </p:cBhvr>
                                      <p:to>
                                        <p:strVal val="visible"/>
                                      </p:to>
                                    </p:set>
                                    <p:anim calcmode="lin" valueType="num">
                                      <p:cBhvr>
                                        <p:cTn id="12" dur="2000" fill="hold"/>
                                        <p:tgtEl>
                                          <p:spTgt spid="16391"/>
                                        </p:tgtEl>
                                        <p:attrNameLst>
                                          <p:attrName>ppt_w</p:attrName>
                                        </p:attrNameLst>
                                      </p:cBhvr>
                                      <p:tavLst>
                                        <p:tav tm="0">
                                          <p:val>
                                            <p:fltVal val="0"/>
                                          </p:val>
                                        </p:tav>
                                        <p:tav tm="100000">
                                          <p:val>
                                            <p:strVal val="#ppt_w"/>
                                          </p:val>
                                        </p:tav>
                                      </p:tavLst>
                                    </p:anim>
                                    <p:anim calcmode="lin" valueType="num">
                                      <p:cBhvr>
                                        <p:cTn id="13" dur="2000" fill="hold"/>
                                        <p:tgtEl>
                                          <p:spTgt spid="16391"/>
                                        </p:tgtEl>
                                        <p:attrNameLst>
                                          <p:attrName>ppt_h</p:attrName>
                                        </p:attrNameLst>
                                      </p:cBhvr>
                                      <p:tavLst>
                                        <p:tav tm="0">
                                          <p:val>
                                            <p:fltVal val="0"/>
                                          </p:val>
                                        </p:tav>
                                        <p:tav tm="100000">
                                          <p:val>
                                            <p:strVal val="#ppt_h"/>
                                          </p:val>
                                        </p:tav>
                                      </p:tavLst>
                                    </p:anim>
                                    <p:animEffect transition="in" filter="fade">
                                      <p:cBhvr>
                                        <p:cTn id="14" dur="2000"/>
                                        <p:tgtEl>
                                          <p:spTgt spid="16391"/>
                                        </p:tgtEl>
                                      </p:cBhvr>
                                    </p:animEffect>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16392"/>
                                        </p:tgtEl>
                                        <p:attrNameLst>
                                          <p:attrName>style.visibility</p:attrName>
                                        </p:attrNameLst>
                                      </p:cBhvr>
                                      <p:to>
                                        <p:strVal val="visible"/>
                                      </p:to>
                                    </p:set>
                                    <p:anim calcmode="lin" valueType="num">
                                      <p:cBhvr>
                                        <p:cTn id="18" dur="2000" fill="hold"/>
                                        <p:tgtEl>
                                          <p:spTgt spid="16392"/>
                                        </p:tgtEl>
                                        <p:attrNameLst>
                                          <p:attrName>ppt_w</p:attrName>
                                        </p:attrNameLst>
                                      </p:cBhvr>
                                      <p:tavLst>
                                        <p:tav tm="0">
                                          <p:val>
                                            <p:fltVal val="0"/>
                                          </p:val>
                                        </p:tav>
                                        <p:tav tm="100000">
                                          <p:val>
                                            <p:strVal val="#ppt_w"/>
                                          </p:val>
                                        </p:tav>
                                      </p:tavLst>
                                    </p:anim>
                                    <p:anim calcmode="lin" valueType="num">
                                      <p:cBhvr>
                                        <p:cTn id="19" dur="2000" fill="hold"/>
                                        <p:tgtEl>
                                          <p:spTgt spid="16392"/>
                                        </p:tgtEl>
                                        <p:attrNameLst>
                                          <p:attrName>ppt_h</p:attrName>
                                        </p:attrNameLst>
                                      </p:cBhvr>
                                      <p:tavLst>
                                        <p:tav tm="0">
                                          <p:val>
                                            <p:fltVal val="0"/>
                                          </p:val>
                                        </p:tav>
                                        <p:tav tm="100000">
                                          <p:val>
                                            <p:strVal val="#ppt_h"/>
                                          </p:val>
                                        </p:tav>
                                      </p:tavLst>
                                    </p:anim>
                                    <p:animEffect transition="in" filter="fade">
                                      <p:cBhvr>
                                        <p:cTn id="20" dur="2000"/>
                                        <p:tgtEl>
                                          <p:spTgt spid="16392"/>
                                        </p:tgtEl>
                                      </p:cBhvr>
                                    </p:animEffect>
                                  </p:childTnLst>
                                </p:cTn>
                              </p:par>
                              <p:par>
                                <p:cTn id="21" presetID="53" presetClass="entr" presetSubtype="0" fill="hold" nodeType="withEffect">
                                  <p:stCondLst>
                                    <p:cond delay="0"/>
                                  </p:stCondLst>
                                  <p:childTnLst>
                                    <p:set>
                                      <p:cBhvr>
                                        <p:cTn id="22" dur="1" fill="hold">
                                          <p:stCondLst>
                                            <p:cond delay="0"/>
                                          </p:stCondLst>
                                        </p:cTn>
                                        <p:tgtEl>
                                          <p:spTgt spid="16389"/>
                                        </p:tgtEl>
                                        <p:attrNameLst>
                                          <p:attrName>style.visibility</p:attrName>
                                        </p:attrNameLst>
                                      </p:cBhvr>
                                      <p:to>
                                        <p:strVal val="visible"/>
                                      </p:to>
                                    </p:set>
                                    <p:anim calcmode="lin" valueType="num">
                                      <p:cBhvr>
                                        <p:cTn id="23" dur="2000" fill="hold"/>
                                        <p:tgtEl>
                                          <p:spTgt spid="16389"/>
                                        </p:tgtEl>
                                        <p:attrNameLst>
                                          <p:attrName>ppt_w</p:attrName>
                                        </p:attrNameLst>
                                      </p:cBhvr>
                                      <p:tavLst>
                                        <p:tav tm="0">
                                          <p:val>
                                            <p:fltVal val="0"/>
                                          </p:val>
                                        </p:tav>
                                        <p:tav tm="100000">
                                          <p:val>
                                            <p:strVal val="#ppt_w"/>
                                          </p:val>
                                        </p:tav>
                                      </p:tavLst>
                                    </p:anim>
                                    <p:anim calcmode="lin" valueType="num">
                                      <p:cBhvr>
                                        <p:cTn id="24" dur="2000" fill="hold"/>
                                        <p:tgtEl>
                                          <p:spTgt spid="16389"/>
                                        </p:tgtEl>
                                        <p:attrNameLst>
                                          <p:attrName>ppt_h</p:attrName>
                                        </p:attrNameLst>
                                      </p:cBhvr>
                                      <p:tavLst>
                                        <p:tav tm="0">
                                          <p:val>
                                            <p:fltVal val="0"/>
                                          </p:val>
                                        </p:tav>
                                        <p:tav tm="100000">
                                          <p:val>
                                            <p:strVal val="#ppt_h"/>
                                          </p:val>
                                        </p:tav>
                                      </p:tavLst>
                                    </p:anim>
                                    <p:animEffect transition="in" filter="fade">
                                      <p:cBhvr>
                                        <p:cTn id="25" dur="2000"/>
                                        <p:tgtEl>
                                          <p:spTgt spid="16389"/>
                                        </p:tgtEl>
                                      </p:cBhvr>
                                    </p:animEffect>
                                  </p:childTnLst>
                                </p:cTn>
                              </p:par>
                            </p:childTnLst>
                          </p:cTn>
                        </p:par>
                        <p:par>
                          <p:cTn id="26" fill="hold">
                            <p:stCondLst>
                              <p:cond delay="4000"/>
                            </p:stCondLst>
                            <p:childTnLst>
                              <p:par>
                                <p:cTn id="27" presetID="53" presetClass="entr" presetSubtype="0" fill="hold" nodeType="afterEffect">
                                  <p:stCondLst>
                                    <p:cond delay="0"/>
                                  </p:stCondLst>
                                  <p:childTnLst>
                                    <p:set>
                                      <p:cBhvr>
                                        <p:cTn id="28" dur="1" fill="hold">
                                          <p:stCondLst>
                                            <p:cond delay="0"/>
                                          </p:stCondLst>
                                        </p:cTn>
                                        <p:tgtEl>
                                          <p:spTgt spid="16394"/>
                                        </p:tgtEl>
                                        <p:attrNameLst>
                                          <p:attrName>style.visibility</p:attrName>
                                        </p:attrNameLst>
                                      </p:cBhvr>
                                      <p:to>
                                        <p:strVal val="visible"/>
                                      </p:to>
                                    </p:set>
                                    <p:anim calcmode="lin" valueType="num">
                                      <p:cBhvr>
                                        <p:cTn id="29" dur="2000" fill="hold"/>
                                        <p:tgtEl>
                                          <p:spTgt spid="16394"/>
                                        </p:tgtEl>
                                        <p:attrNameLst>
                                          <p:attrName>ppt_w</p:attrName>
                                        </p:attrNameLst>
                                      </p:cBhvr>
                                      <p:tavLst>
                                        <p:tav tm="0">
                                          <p:val>
                                            <p:fltVal val="0"/>
                                          </p:val>
                                        </p:tav>
                                        <p:tav tm="100000">
                                          <p:val>
                                            <p:strVal val="#ppt_w"/>
                                          </p:val>
                                        </p:tav>
                                      </p:tavLst>
                                    </p:anim>
                                    <p:anim calcmode="lin" valueType="num">
                                      <p:cBhvr>
                                        <p:cTn id="30" dur="2000" fill="hold"/>
                                        <p:tgtEl>
                                          <p:spTgt spid="16394"/>
                                        </p:tgtEl>
                                        <p:attrNameLst>
                                          <p:attrName>ppt_h</p:attrName>
                                        </p:attrNameLst>
                                      </p:cBhvr>
                                      <p:tavLst>
                                        <p:tav tm="0">
                                          <p:val>
                                            <p:fltVal val="0"/>
                                          </p:val>
                                        </p:tav>
                                        <p:tav tm="100000">
                                          <p:val>
                                            <p:strVal val="#ppt_h"/>
                                          </p:val>
                                        </p:tav>
                                      </p:tavLst>
                                    </p:anim>
                                    <p:animEffect transition="in" filter="fade">
                                      <p:cBhvr>
                                        <p:cTn id="31" dur="2000"/>
                                        <p:tgtEl>
                                          <p:spTgt spid="16394"/>
                                        </p:tgtEl>
                                      </p:cBhvr>
                                    </p:animEffect>
                                  </p:childTnLst>
                                </p:cTn>
                              </p:par>
                              <p:par>
                                <p:cTn id="32" presetID="53" presetClass="entr" presetSubtype="0" fill="hold" nodeType="withEffect">
                                  <p:stCondLst>
                                    <p:cond delay="0"/>
                                  </p:stCondLst>
                                  <p:childTnLst>
                                    <p:set>
                                      <p:cBhvr>
                                        <p:cTn id="33" dur="1" fill="hold">
                                          <p:stCondLst>
                                            <p:cond delay="0"/>
                                          </p:stCondLst>
                                        </p:cTn>
                                        <p:tgtEl>
                                          <p:spTgt spid="16393"/>
                                        </p:tgtEl>
                                        <p:attrNameLst>
                                          <p:attrName>style.visibility</p:attrName>
                                        </p:attrNameLst>
                                      </p:cBhvr>
                                      <p:to>
                                        <p:strVal val="visible"/>
                                      </p:to>
                                    </p:set>
                                    <p:anim calcmode="lin" valueType="num">
                                      <p:cBhvr>
                                        <p:cTn id="34" dur="2000" fill="hold"/>
                                        <p:tgtEl>
                                          <p:spTgt spid="16393"/>
                                        </p:tgtEl>
                                        <p:attrNameLst>
                                          <p:attrName>ppt_w</p:attrName>
                                        </p:attrNameLst>
                                      </p:cBhvr>
                                      <p:tavLst>
                                        <p:tav tm="0">
                                          <p:val>
                                            <p:fltVal val="0"/>
                                          </p:val>
                                        </p:tav>
                                        <p:tav tm="100000">
                                          <p:val>
                                            <p:strVal val="#ppt_w"/>
                                          </p:val>
                                        </p:tav>
                                      </p:tavLst>
                                    </p:anim>
                                    <p:anim calcmode="lin" valueType="num">
                                      <p:cBhvr>
                                        <p:cTn id="35" dur="2000" fill="hold"/>
                                        <p:tgtEl>
                                          <p:spTgt spid="16393"/>
                                        </p:tgtEl>
                                        <p:attrNameLst>
                                          <p:attrName>ppt_h</p:attrName>
                                        </p:attrNameLst>
                                      </p:cBhvr>
                                      <p:tavLst>
                                        <p:tav tm="0">
                                          <p:val>
                                            <p:fltVal val="0"/>
                                          </p:val>
                                        </p:tav>
                                        <p:tav tm="100000">
                                          <p:val>
                                            <p:strVal val="#ppt_h"/>
                                          </p:val>
                                        </p:tav>
                                      </p:tavLst>
                                    </p:anim>
                                    <p:animEffect transition="in" filter="fade">
                                      <p:cBhvr>
                                        <p:cTn id="36" dur="2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Прямоугольник 2"/>
          <p:cNvSpPr>
            <a:spLocks noChangeArrowheads="1"/>
          </p:cNvSpPr>
          <p:nvPr/>
        </p:nvSpPr>
        <p:spPr bwMode="auto">
          <a:xfrm>
            <a:off x="971550" y="1268413"/>
            <a:ext cx="7704138" cy="5245100"/>
          </a:xfrm>
          <a:prstGeom prst="rect">
            <a:avLst/>
          </a:prstGeom>
          <a:noFill/>
          <a:ln w="9525">
            <a:noFill/>
            <a:miter lim="800000"/>
            <a:headEnd/>
            <a:tailEnd/>
          </a:ln>
        </p:spPr>
        <p:txBody>
          <a:bodyPr>
            <a:spAutoFit/>
          </a:bodyPr>
          <a:lstStyle/>
          <a:p>
            <a:pPr>
              <a:lnSpc>
                <a:spcPct val="80000"/>
              </a:lnSpc>
              <a:buFontTx/>
              <a:buBlip>
                <a:blip r:embed="rId3"/>
              </a:buBlip>
            </a:pPr>
            <a:r>
              <a:rPr lang="ru-RU" sz="2200" b="1">
                <a:solidFill>
                  <a:srgbClr val="8447FF"/>
                </a:solidFill>
                <a:latin typeface="Calibri" pitchFamily="34" charset="0"/>
              </a:rPr>
              <a:t>   </a:t>
            </a:r>
            <a:r>
              <a:rPr lang="ru-RU" sz="2200" b="1">
                <a:latin typeface="Calibri" pitchFamily="34" charset="0"/>
              </a:rPr>
              <a:t>Трудовой кодекс РФ  (</a:t>
            </a:r>
            <a:r>
              <a:rPr lang="ru-RU" sz="2200" b="1" u="sng">
                <a:latin typeface="Calibri" pitchFamily="34" charset="0"/>
              </a:rPr>
              <a:t>ст. 266</a:t>
            </a:r>
            <a:r>
              <a:rPr lang="ru-RU" sz="2200" b="1">
                <a:latin typeface="Calibri" pitchFamily="34" charset="0"/>
              </a:rPr>
              <a:t>) обязывает работодателя заключать трудовой договор   с несовершеннолетними только после предварительного обязательного медицинского осмотра</a:t>
            </a:r>
          </a:p>
          <a:p>
            <a:pPr>
              <a:lnSpc>
                <a:spcPct val="80000"/>
              </a:lnSpc>
              <a:buFontTx/>
              <a:buBlip>
                <a:blip r:embed="rId3"/>
              </a:buBlip>
            </a:pPr>
            <a:endParaRPr lang="ru-RU" sz="2200" b="1">
              <a:latin typeface="Calibri" pitchFamily="34" charset="0"/>
            </a:endParaRPr>
          </a:p>
          <a:p>
            <a:pPr>
              <a:lnSpc>
                <a:spcPct val="80000"/>
              </a:lnSpc>
              <a:buFontTx/>
              <a:buBlip>
                <a:blip r:embed="rId3"/>
              </a:buBlip>
            </a:pPr>
            <a:r>
              <a:rPr lang="ru-RU" sz="2200" b="1">
                <a:latin typeface="Calibri" pitchFamily="34" charset="0"/>
              </a:rPr>
              <a:t>   В последующем медицинский осмотр работающих несовершеннолетних проводится ежегодно до достижения возраста 18 лет.</a:t>
            </a:r>
          </a:p>
          <a:p>
            <a:pPr>
              <a:lnSpc>
                <a:spcPct val="80000"/>
              </a:lnSpc>
              <a:buFontTx/>
              <a:buBlip>
                <a:blip r:embed="rId3"/>
              </a:buBlip>
            </a:pPr>
            <a:endParaRPr lang="ru-RU" sz="2200" b="1">
              <a:latin typeface="Calibri" pitchFamily="34" charset="0"/>
            </a:endParaRPr>
          </a:p>
          <a:p>
            <a:pPr>
              <a:lnSpc>
                <a:spcPct val="80000"/>
              </a:lnSpc>
              <a:buFontTx/>
              <a:buBlip>
                <a:blip r:embed="rId3"/>
              </a:buBlip>
            </a:pPr>
            <a:r>
              <a:rPr lang="ru-RU" sz="2200" b="1">
                <a:latin typeface="Calibri" pitchFamily="34" charset="0"/>
              </a:rPr>
              <a:t>   Трудовой договор может быть заключен только  при отсутствии медицинских показаний.</a:t>
            </a:r>
          </a:p>
          <a:p>
            <a:pPr>
              <a:lnSpc>
                <a:spcPct val="80000"/>
              </a:lnSpc>
              <a:buFontTx/>
              <a:buBlip>
                <a:blip r:embed="rId3"/>
              </a:buBlip>
            </a:pPr>
            <a:endParaRPr lang="ru-RU" sz="2200" b="1">
              <a:latin typeface="Calibri" pitchFamily="34" charset="0"/>
            </a:endParaRPr>
          </a:p>
          <a:p>
            <a:pPr>
              <a:lnSpc>
                <a:spcPct val="80000"/>
              </a:lnSpc>
              <a:buFontTx/>
              <a:buBlip>
                <a:blip r:embed="rId3"/>
              </a:buBlip>
            </a:pPr>
            <a:r>
              <a:rPr lang="ru-RU" sz="2200" b="1">
                <a:latin typeface="Calibri" pitchFamily="34" charset="0"/>
              </a:rPr>
              <a:t>   Обязательные медицинские осмотры (обследования) осуществляются за счет средств работодателя.</a:t>
            </a:r>
          </a:p>
          <a:p>
            <a:pPr>
              <a:lnSpc>
                <a:spcPct val="80000"/>
              </a:lnSpc>
            </a:pPr>
            <a:endParaRPr lang="ru-RU" sz="2200" b="1">
              <a:latin typeface="Calibri" pitchFamily="34" charset="0"/>
            </a:endParaRPr>
          </a:p>
          <a:p>
            <a:pPr>
              <a:lnSpc>
                <a:spcPct val="80000"/>
              </a:lnSpc>
              <a:buFontTx/>
              <a:buBlip>
                <a:blip r:embed="rId3"/>
              </a:buBlip>
            </a:pPr>
            <a:r>
              <a:rPr lang="ru-RU" sz="2200" b="1">
                <a:latin typeface="Calibri" pitchFamily="34" charset="0"/>
              </a:rPr>
              <a:t>   Для лиц, не достигших возраста 18 лет, испытание (условие об испытании работника в целях проверки его соответствия поручаемой работе) при приеме на работу не устанавливается (ст. 70 ТК РФ)</a:t>
            </a:r>
            <a:endParaRPr lang="ru-RU" sz="2200">
              <a:latin typeface="Calibri" pitchFamily="34" charset="0"/>
            </a:endParaRPr>
          </a:p>
        </p:txBody>
      </p:sp>
      <p:sp>
        <p:nvSpPr>
          <p:cNvPr id="4" name="Заголовок 5"/>
          <p:cNvSpPr txBox="1">
            <a:spLocks/>
          </p:cNvSpPr>
          <p:nvPr/>
        </p:nvSpPr>
        <p:spPr bwMode="auto">
          <a:xfrm>
            <a:off x="1403350" y="0"/>
            <a:ext cx="7046913" cy="1200150"/>
          </a:xfrm>
          <a:prstGeom prst="rect">
            <a:avLst/>
          </a:prstGeom>
          <a:noFill/>
          <a:ln w="9525">
            <a:noFill/>
            <a:miter lim="800000"/>
            <a:headEnd/>
            <a:tailEnd/>
          </a:ln>
          <a:effectLst/>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Особенности приема на работу </a:t>
            </a:r>
          </a:p>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лиц до 18 лет</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9"/>
          <p:cNvPicPr>
            <a:picLocks noChangeAspect="1" noChangeArrowheads="1"/>
          </p:cNvPicPr>
          <p:nvPr/>
        </p:nvPicPr>
        <p:blipFill>
          <a:blip r:embed="rId2"/>
          <a:srcRect/>
          <a:stretch>
            <a:fillRect/>
          </a:stretch>
        </p:blipFill>
        <p:spPr bwMode="auto">
          <a:xfrm>
            <a:off x="-323850" y="0"/>
            <a:ext cx="9144000" cy="6858000"/>
          </a:xfrm>
          <a:prstGeom prst="rect">
            <a:avLst/>
          </a:prstGeom>
          <a:noFill/>
          <a:ln w="9525">
            <a:noFill/>
            <a:miter lim="800000"/>
            <a:headEnd/>
            <a:tailEnd/>
          </a:ln>
        </p:spPr>
      </p:pic>
      <p:sp>
        <p:nvSpPr>
          <p:cNvPr id="3" name="Прямоугольник 2"/>
          <p:cNvSpPr/>
          <p:nvPr/>
        </p:nvSpPr>
        <p:spPr>
          <a:xfrm>
            <a:off x="3059113" y="404813"/>
            <a:ext cx="5616575" cy="1076325"/>
          </a:xfrm>
          <a:prstGeom prst="rect">
            <a:avLst/>
          </a:prstGeom>
        </p:spPr>
        <p:txBody>
          <a:bodyPr>
            <a:spAutoFit/>
          </a:bodyPr>
          <a:lstStyle/>
          <a:p>
            <a:pPr algn="ctr">
              <a:defRPr/>
            </a:pPr>
            <a:r>
              <a:rPr lang="ru-RU" sz="3200" b="1">
                <a:solidFill>
                  <a:srgbClr val="0070C0"/>
                </a:solidFill>
                <a:effectLst>
                  <a:outerShdw blurRad="38100" dist="38100" dir="2700000" algn="tl">
                    <a:srgbClr val="C0C0C0"/>
                  </a:outerShdw>
                </a:effectLst>
                <a:latin typeface="Tahoma" pitchFamily="34" charset="0"/>
                <a:cs typeface="Tahoma" pitchFamily="34" charset="0"/>
              </a:rPr>
              <a:t>Трудовые льготы </a:t>
            </a:r>
          </a:p>
          <a:p>
            <a:pPr algn="ctr">
              <a:defRPr/>
            </a:pPr>
            <a:r>
              <a:rPr lang="ru-RU" sz="3200" b="1">
                <a:solidFill>
                  <a:srgbClr val="0070C0"/>
                </a:solidFill>
                <a:effectLst>
                  <a:outerShdw blurRad="38100" dist="38100" dir="2700000" algn="tl">
                    <a:srgbClr val="C0C0C0"/>
                  </a:outerShdw>
                </a:effectLst>
                <a:latin typeface="Tahoma" pitchFamily="34" charset="0"/>
                <a:cs typeface="Tahoma" pitchFamily="34" charset="0"/>
              </a:rPr>
              <a:t>несовершеннолетних</a:t>
            </a:r>
          </a:p>
        </p:txBody>
      </p:sp>
      <p:sp>
        <p:nvSpPr>
          <p:cNvPr id="4" name="Freeform 2"/>
          <p:cNvSpPr>
            <a:spLocks noEditPoints="1"/>
          </p:cNvSpPr>
          <p:nvPr/>
        </p:nvSpPr>
        <p:spPr bwMode="gray">
          <a:xfrm>
            <a:off x="1258888" y="2060575"/>
            <a:ext cx="7561262" cy="4537075"/>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33CCCC"/>
              </a:gs>
              <a:gs pos="100000">
                <a:srgbClr val="009999"/>
              </a:gs>
            </a:gsLst>
            <a:lin ang="5400000" scaled="1"/>
          </a:gradFill>
          <a:ln w="0">
            <a:noFill/>
            <a:prstDash val="solid"/>
            <a:round/>
            <a:headEnd/>
            <a:tailEnd/>
          </a:ln>
          <a:effectLst>
            <a:outerShdw dist="206741" dir="8249373" algn="ctr" rotWithShape="0">
              <a:schemeClr val="tx2">
                <a:alpha val="50000"/>
              </a:schemeClr>
            </a:outerShdw>
          </a:effectLst>
        </p:spPr>
        <p:txBody>
          <a:bodyPr/>
          <a:lstStyle/>
          <a:p>
            <a:pPr fontAlgn="auto">
              <a:spcBef>
                <a:spcPts val="0"/>
              </a:spcBef>
              <a:spcAft>
                <a:spcPts val="0"/>
              </a:spcAft>
              <a:defRPr/>
            </a:pPr>
            <a:endParaRPr lang="ru-RU">
              <a:latin typeface="+mn-lt"/>
              <a:cs typeface="+mn-cs"/>
            </a:endParaRPr>
          </a:p>
        </p:txBody>
      </p:sp>
      <p:grpSp>
        <p:nvGrpSpPr>
          <p:cNvPr id="2" name="Group 16"/>
          <p:cNvGrpSpPr>
            <a:grpSpLocks/>
          </p:cNvGrpSpPr>
          <p:nvPr/>
        </p:nvGrpSpPr>
        <p:grpSpPr bwMode="auto">
          <a:xfrm>
            <a:off x="755650" y="2133600"/>
            <a:ext cx="2260600" cy="2087563"/>
            <a:chOff x="576" y="1056"/>
            <a:chExt cx="864" cy="814"/>
          </a:xfrm>
        </p:grpSpPr>
        <p:pic>
          <p:nvPicPr>
            <p:cNvPr id="17425" name="Picture 17" descr="Picture1"/>
            <p:cNvPicPr>
              <a:picLocks noChangeAspect="1" noChangeArrowheads="1"/>
            </p:cNvPicPr>
            <p:nvPr/>
          </p:nvPicPr>
          <p:blipFill>
            <a:blip r:embed="rId3"/>
            <a:srcRect/>
            <a:stretch>
              <a:fillRect/>
            </a:stretch>
          </p:blipFill>
          <p:spPr bwMode="auto">
            <a:xfrm>
              <a:off x="576" y="1632"/>
              <a:ext cx="864" cy="238"/>
            </a:xfrm>
            <a:prstGeom prst="rect">
              <a:avLst/>
            </a:prstGeom>
            <a:noFill/>
            <a:ln w="9525">
              <a:noFill/>
              <a:miter lim="800000"/>
              <a:headEnd/>
              <a:tailEnd/>
            </a:ln>
          </p:spPr>
        </p:pic>
        <p:sp>
          <p:nvSpPr>
            <p:cNvPr id="17426" name="Oval 18"/>
            <p:cNvSpPr>
              <a:spLocks noChangeArrowheads="1"/>
            </p:cNvSpPr>
            <p:nvPr/>
          </p:nvSpPr>
          <p:spPr bwMode="gray">
            <a:xfrm>
              <a:off x="653" y="1056"/>
              <a:ext cx="705" cy="688"/>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7" name="Oval 19"/>
            <p:cNvSpPr>
              <a:spLocks noChangeArrowheads="1"/>
            </p:cNvSpPr>
            <p:nvPr/>
          </p:nvSpPr>
          <p:spPr bwMode="gray">
            <a:xfrm>
              <a:off x="663" y="1060"/>
              <a:ext cx="687" cy="67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8" name="Oval 20"/>
            <p:cNvSpPr>
              <a:spLocks noChangeArrowheads="1"/>
            </p:cNvSpPr>
            <p:nvPr/>
          </p:nvSpPr>
          <p:spPr bwMode="gray">
            <a:xfrm>
              <a:off x="670" y="1066"/>
              <a:ext cx="653" cy="62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9" name="Oval 21"/>
            <p:cNvSpPr>
              <a:spLocks noChangeArrowheads="1"/>
            </p:cNvSpPr>
            <p:nvPr/>
          </p:nvSpPr>
          <p:spPr bwMode="gray">
            <a:xfrm>
              <a:off x="708" y="1084"/>
              <a:ext cx="581" cy="50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wrap="none" anchor="ctr"/>
            <a:lstStyle/>
            <a:p>
              <a:pPr algn="ctr"/>
              <a:r>
                <a:rPr lang="ru-RU" sz="2800" b="1">
                  <a:solidFill>
                    <a:srgbClr val="8447FF"/>
                  </a:solidFill>
                  <a:latin typeface="Calibri" pitchFamily="34" charset="0"/>
                </a:rPr>
                <a:t>Условия </a:t>
              </a:r>
            </a:p>
            <a:p>
              <a:pPr algn="ctr"/>
              <a:r>
                <a:rPr lang="ru-RU" sz="2800" b="1">
                  <a:solidFill>
                    <a:srgbClr val="8447FF"/>
                  </a:solidFill>
                  <a:latin typeface="Calibri" pitchFamily="34" charset="0"/>
                </a:rPr>
                <a:t>труда</a:t>
              </a:r>
            </a:p>
          </p:txBody>
        </p:sp>
      </p:grpSp>
      <p:grpSp>
        <p:nvGrpSpPr>
          <p:cNvPr id="5" name="Group 10"/>
          <p:cNvGrpSpPr>
            <a:grpSpLocks/>
          </p:cNvGrpSpPr>
          <p:nvPr/>
        </p:nvGrpSpPr>
        <p:grpSpPr bwMode="auto">
          <a:xfrm>
            <a:off x="2700338" y="3644900"/>
            <a:ext cx="2087562" cy="2201863"/>
            <a:chOff x="576" y="1920"/>
            <a:chExt cx="1056" cy="1152"/>
          </a:xfrm>
        </p:grpSpPr>
        <p:pic>
          <p:nvPicPr>
            <p:cNvPr id="17420" name="Picture 11" descr="Picture1"/>
            <p:cNvPicPr>
              <a:picLocks noChangeAspect="1" noChangeArrowheads="1"/>
            </p:cNvPicPr>
            <p:nvPr/>
          </p:nvPicPr>
          <p:blipFill>
            <a:blip r:embed="rId3"/>
            <a:srcRect/>
            <a:stretch>
              <a:fillRect/>
            </a:stretch>
          </p:blipFill>
          <p:spPr bwMode="auto">
            <a:xfrm>
              <a:off x="576" y="2780"/>
              <a:ext cx="1056" cy="292"/>
            </a:xfrm>
            <a:prstGeom prst="rect">
              <a:avLst/>
            </a:prstGeom>
            <a:noFill/>
            <a:ln w="9525">
              <a:noFill/>
              <a:miter lim="800000"/>
              <a:headEnd/>
              <a:tailEnd/>
            </a:ln>
          </p:spPr>
        </p:pic>
        <p:sp>
          <p:nvSpPr>
            <p:cNvPr id="17421"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2"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3"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4" name="Oval 15"/>
            <p:cNvSpPr>
              <a:spLocks noChangeArrowheads="1"/>
            </p:cNvSpPr>
            <p:nvPr/>
          </p:nvSpPr>
          <p:spPr bwMode="gray">
            <a:xfrm>
              <a:off x="701" y="1961"/>
              <a:ext cx="821" cy="74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wrap="none" anchor="ctr"/>
            <a:lstStyle/>
            <a:p>
              <a:pPr algn="ctr"/>
              <a:r>
                <a:rPr lang="ru-RU" sz="2800" b="1">
                  <a:solidFill>
                    <a:srgbClr val="8447FF"/>
                  </a:solidFill>
                  <a:latin typeface="Calibri" pitchFamily="34" charset="0"/>
                </a:rPr>
                <a:t>Рабочее </a:t>
              </a:r>
            </a:p>
            <a:p>
              <a:pPr algn="ctr"/>
              <a:r>
                <a:rPr lang="ru-RU" sz="2800" b="1">
                  <a:solidFill>
                    <a:srgbClr val="8447FF"/>
                  </a:solidFill>
                  <a:latin typeface="Calibri" pitchFamily="34" charset="0"/>
                </a:rPr>
                <a:t>время</a:t>
              </a:r>
            </a:p>
          </p:txBody>
        </p:sp>
      </p:grpSp>
      <p:grpSp>
        <p:nvGrpSpPr>
          <p:cNvPr id="6" name="Group 4" descr="Рабочее&#10;время"/>
          <p:cNvGrpSpPr>
            <a:grpSpLocks/>
          </p:cNvGrpSpPr>
          <p:nvPr/>
        </p:nvGrpSpPr>
        <p:grpSpPr bwMode="auto">
          <a:xfrm>
            <a:off x="5292725" y="3933825"/>
            <a:ext cx="2054225" cy="2220913"/>
            <a:chOff x="1935" y="2160"/>
            <a:chExt cx="1294" cy="1399"/>
          </a:xfrm>
        </p:grpSpPr>
        <p:pic>
          <p:nvPicPr>
            <p:cNvPr id="17416" name="Picture 5" descr="Picture1"/>
            <p:cNvPicPr>
              <a:picLocks noChangeAspect="1" noChangeArrowheads="1"/>
            </p:cNvPicPr>
            <p:nvPr/>
          </p:nvPicPr>
          <p:blipFill>
            <a:blip r:embed="rId3"/>
            <a:srcRect/>
            <a:stretch>
              <a:fillRect/>
            </a:stretch>
          </p:blipFill>
          <p:spPr bwMode="auto">
            <a:xfrm>
              <a:off x="1968" y="3216"/>
              <a:ext cx="1248" cy="343"/>
            </a:xfrm>
            <a:prstGeom prst="rect">
              <a:avLst/>
            </a:prstGeom>
            <a:noFill/>
            <a:ln w="9525">
              <a:noFill/>
              <a:miter lim="800000"/>
              <a:headEnd/>
              <a:tailEnd/>
            </a:ln>
          </p:spPr>
        </p:pic>
        <p:sp>
          <p:nvSpPr>
            <p:cNvPr id="17417" name="Oval 6"/>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w="9525" algn="ctr">
              <a:noFill/>
              <a:round/>
              <a:headEnd/>
              <a:tailEnd/>
            </a:ln>
          </p:spPr>
          <p:txBody>
            <a:bodyPr wrap="none" anchor="ctr"/>
            <a:lstStyle/>
            <a:p>
              <a:endParaRPr lang="ru-RU">
                <a:latin typeface="Calibri" pitchFamily="34" charset="0"/>
              </a:endParaRPr>
            </a:p>
          </p:txBody>
        </p:sp>
        <p:sp>
          <p:nvSpPr>
            <p:cNvPr id="17418" name="Oval 7"/>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wrap="none" anchor="ctr"/>
            <a:lstStyle/>
            <a:p>
              <a:endParaRPr lang="ru-RU">
                <a:latin typeface="Calibri" pitchFamily="34" charset="0"/>
              </a:endParaRPr>
            </a:p>
          </p:txBody>
        </p:sp>
        <p:sp>
          <p:nvSpPr>
            <p:cNvPr id="17419" name="Oval 9"/>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wrap="none" anchor="ctr"/>
            <a:lstStyle/>
            <a:p>
              <a:pPr algn="ctr"/>
              <a:r>
                <a:rPr lang="ru-RU" sz="2800" b="1">
                  <a:solidFill>
                    <a:srgbClr val="8447FF"/>
                  </a:solidFill>
                  <a:latin typeface="Calibri" pitchFamily="34" charset="0"/>
                </a:rPr>
                <a:t>Время </a:t>
              </a:r>
            </a:p>
            <a:p>
              <a:pPr algn="ctr"/>
              <a:r>
                <a:rPr lang="ru-RU" sz="2800" b="1">
                  <a:solidFill>
                    <a:srgbClr val="8447FF"/>
                  </a:solidFill>
                  <a:latin typeface="Calibri" pitchFamily="34" charset="0"/>
                </a:rPr>
                <a:t>отдыха</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4584 -0.49559 C -0.18195 -0.48587 -0.21789 -0.47592 -0.24723 -0.46504 C -0.27657 -0.45416 -0.29393 -0.44559 -0.32154 -0.43078 C -0.34914 -0.41596 -0.39081 -0.40485 -0.41338 -0.37661 C -0.43595 -0.34837 -0.44931 -0.29768 -0.4566 -0.26133 C -0.4639 -0.22499 -0.46147 -0.18564 -0.4566 -0.15856 C -0.45174 -0.13147 -0.44272 -0.11689 -0.42692 -0.09907 C -0.41112 -0.08124 -0.38872 -0.06342 -0.36216 -0.05231 C -0.3356 -0.0412 -0.30487 -0.03958 -0.26754 -0.0324 C -0.23022 -0.02522 -0.18247 -0.01434 -0.13785 -0.00902 C -0.09324 -0.0037 -0.02292 -0.00138 -6.11111E-6 5.55556E-6 " pathEditMode="relative" ptsTypes="aaaaaaaaaaA">
                                      <p:cBhvr>
                                        <p:cTn id="6" dur="3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20138 -0.46134 C 0.15243 -0.45208 0.10364 -0.44282 0.06614 -0.43078 C 0.02899 -0.41875 0.00208 -0.40648 -0.02292 -0.38935 C -0.04792 -0.37222 -0.06823 -0.35324 -0.08368 -0.32801 C -0.09914 -0.30277 -0.11112 -0.26967 -0.11615 -0.23796 C -0.12118 -0.20625 -0.11997 -0.17129 -0.11355 -0.13703 C -0.10712 -0.10277 -0.09601 -0.05532 -0.07709 -0.0324 C -0.05816 -0.00949 -0.01303 -0.00486 4.72222E-6 -1.11111E-6 " pathEditMode="relative" ptsTypes="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23507 -0.12592 C 0.21996 -0.12523 0.20503 -0.1243 0.17968 -0.11689 C 0.15434 -0.10949 0.11232 -0.10046 0.08246 -0.08102 C 0.0526 -0.06157 0.01371 -0.01342 2.77778E-6 1.11111E-6 " pathEditMode="relative" ptsTypes="aaaA">
                                      <p:cBhvr>
                                        <p:cTn id="10"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763713" y="188913"/>
            <a:ext cx="6192837" cy="1938337"/>
          </a:xfrm>
          <a:prstGeom prst="rect">
            <a:avLst/>
          </a:prstGeom>
        </p:spPr>
        <p:txBody>
          <a:bodyPr>
            <a:spAutoFit/>
          </a:bodyPr>
          <a:lstStyle/>
          <a:p>
            <a:pPr algn="ctr">
              <a:defRPr/>
            </a:pPr>
            <a:r>
              <a:rPr lang="ru-RU" sz="4000" b="1">
                <a:solidFill>
                  <a:srgbClr val="0070C0"/>
                </a:solidFill>
                <a:effectLst>
                  <a:outerShdw blurRad="38100" dist="38100" dir="2700000" algn="tl">
                    <a:srgbClr val="C0C0C0"/>
                  </a:outerShdw>
                </a:effectLst>
                <a:latin typeface="Tahoma" pitchFamily="34" charset="0"/>
                <a:cs typeface="Tahoma" pitchFamily="34" charset="0"/>
              </a:rPr>
              <a:t>Ограничения на применение труда несовершеннолетних</a:t>
            </a:r>
          </a:p>
        </p:txBody>
      </p:sp>
      <p:pic>
        <p:nvPicPr>
          <p:cNvPr id="5" name="Рисунок 4" descr="0-v194.jpg"/>
          <p:cNvPicPr>
            <a:picLocks noChangeAspect="1"/>
          </p:cNvPicPr>
          <p:nvPr/>
        </p:nvPicPr>
        <p:blipFill>
          <a:blip r:embed="rId3"/>
          <a:srcRect/>
          <a:stretch>
            <a:fillRect/>
          </a:stretch>
        </p:blipFill>
        <p:spPr bwMode="auto">
          <a:xfrm>
            <a:off x="1042988" y="2420938"/>
            <a:ext cx="3716337" cy="2784475"/>
          </a:xfrm>
          <a:prstGeom prst="rect">
            <a:avLst/>
          </a:prstGeom>
          <a:noFill/>
          <a:ln w="9525">
            <a:noFill/>
            <a:miter lim="800000"/>
            <a:headEnd/>
            <a:tailEnd/>
          </a:ln>
        </p:spPr>
      </p:pic>
      <p:pic>
        <p:nvPicPr>
          <p:cNvPr id="6" name="Рисунок 5" descr="9d0498d8c09ebd57d1c58bd91df06008.jpg"/>
          <p:cNvPicPr>
            <a:picLocks noChangeAspect="1"/>
          </p:cNvPicPr>
          <p:nvPr/>
        </p:nvPicPr>
        <p:blipFill>
          <a:blip r:embed="rId4"/>
          <a:srcRect/>
          <a:stretch>
            <a:fillRect/>
          </a:stretch>
        </p:blipFill>
        <p:spPr bwMode="auto">
          <a:xfrm>
            <a:off x="2987675" y="4076700"/>
            <a:ext cx="3432175" cy="2574925"/>
          </a:xfrm>
          <a:prstGeom prst="rect">
            <a:avLst/>
          </a:prstGeom>
          <a:noFill/>
          <a:ln w="9525">
            <a:noFill/>
            <a:miter lim="800000"/>
            <a:headEnd/>
            <a:tailEnd/>
          </a:ln>
        </p:spPr>
      </p:pic>
      <p:pic>
        <p:nvPicPr>
          <p:cNvPr id="7" name="Рисунок 6" descr="21.jpg"/>
          <p:cNvPicPr>
            <a:picLocks noChangeAspect="1"/>
          </p:cNvPicPr>
          <p:nvPr/>
        </p:nvPicPr>
        <p:blipFill>
          <a:blip r:embed="rId5"/>
          <a:srcRect/>
          <a:stretch>
            <a:fillRect/>
          </a:stretch>
        </p:blipFill>
        <p:spPr bwMode="auto">
          <a:xfrm>
            <a:off x="5148263" y="2420938"/>
            <a:ext cx="3744912" cy="2808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Заголовок 5"/>
          <p:cNvSpPr txBox="1">
            <a:spLocks/>
          </p:cNvSpPr>
          <p:nvPr/>
        </p:nvSpPr>
        <p:spPr bwMode="auto">
          <a:xfrm>
            <a:off x="1476375" y="-171450"/>
            <a:ext cx="7045325" cy="1416050"/>
          </a:xfrm>
          <a:prstGeom prst="rect">
            <a:avLst/>
          </a:prstGeom>
          <a:noFill/>
          <a:ln w="9525">
            <a:noFill/>
            <a:miter lim="800000"/>
            <a:headEnd/>
            <a:tailEnd/>
          </a:ln>
          <a:effectLst/>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Ограничения в условиях труда для несовершеннолетних</a:t>
            </a:r>
          </a:p>
        </p:txBody>
      </p:sp>
      <p:sp>
        <p:nvSpPr>
          <p:cNvPr id="19460" name="Прямоугольник 3"/>
          <p:cNvSpPr>
            <a:spLocks noChangeArrowheads="1"/>
          </p:cNvSpPr>
          <p:nvPr/>
        </p:nvSpPr>
        <p:spPr bwMode="auto">
          <a:xfrm>
            <a:off x="900113" y="1225550"/>
            <a:ext cx="8243887" cy="5632450"/>
          </a:xfrm>
          <a:prstGeom prst="rect">
            <a:avLst/>
          </a:prstGeom>
          <a:noFill/>
          <a:ln w="9525">
            <a:noFill/>
            <a:miter lim="800000"/>
            <a:headEnd/>
            <a:tailEnd/>
          </a:ln>
        </p:spPr>
        <p:txBody>
          <a:bodyPr>
            <a:spAutoFit/>
          </a:bodyPr>
          <a:lstStyle/>
          <a:p>
            <a:pPr>
              <a:lnSpc>
                <a:spcPct val="80000"/>
              </a:lnSpc>
              <a:buFontTx/>
              <a:buBlip>
                <a:blip r:embed="rId4"/>
              </a:buBlip>
            </a:pPr>
            <a:r>
              <a:rPr lang="ru-RU" sz="2400" b="1">
                <a:solidFill>
                  <a:srgbClr val="8447FF"/>
                </a:solidFill>
                <a:latin typeface="Calibri" pitchFamily="34" charset="0"/>
              </a:rPr>
              <a:t>   </a:t>
            </a:r>
            <a:r>
              <a:rPr lang="ru-RU" sz="2400" b="1">
                <a:latin typeface="Calibri" pitchFamily="34" charset="0"/>
              </a:rPr>
              <a:t>Запрещается применение труда несовершеннолетних лиц в возрасте до 18 лет на работах с вредными и (или) опасными условиями труда, на подземных работах и погрузочно-разгрузочных работах (ст. 256 ТК РФ).</a:t>
            </a:r>
          </a:p>
          <a:p>
            <a:pPr>
              <a:lnSpc>
                <a:spcPct val="80000"/>
              </a:lnSpc>
              <a:buFontTx/>
              <a:buBlip>
                <a:blip r:embed="rId4"/>
              </a:buBlip>
            </a:pPr>
            <a:endParaRPr lang="ru-RU" sz="2400" b="1">
              <a:latin typeface="Calibri" pitchFamily="34" charset="0"/>
            </a:endParaRPr>
          </a:p>
          <a:p>
            <a:pPr>
              <a:lnSpc>
                <a:spcPct val="80000"/>
              </a:lnSpc>
              <a:buFontTx/>
              <a:buBlip>
                <a:blip r:embed="rId4"/>
              </a:buBlip>
            </a:pPr>
            <a:r>
              <a:rPr lang="ru-RU" sz="2400" b="1">
                <a:latin typeface="Calibri" pitchFamily="34" charset="0"/>
              </a:rPr>
              <a:t>   Запрещено принимать подростков на работы, выполнение которых может причинить вред их здоровью и нравственному развитию (работа в ночных клубах, кабаре, организациях игорного бизнеса, работ по торговле спиртными напитками и табачными изделиями и т.д.).</a:t>
            </a:r>
          </a:p>
          <a:p>
            <a:pPr>
              <a:lnSpc>
                <a:spcPct val="80000"/>
              </a:lnSpc>
              <a:buFontTx/>
              <a:buBlip>
                <a:blip r:embed="rId4"/>
              </a:buBlip>
            </a:pPr>
            <a:endParaRPr lang="ru-RU" sz="2400" b="1">
              <a:latin typeface="Calibri" pitchFamily="34" charset="0"/>
            </a:endParaRPr>
          </a:p>
          <a:p>
            <a:pPr>
              <a:lnSpc>
                <a:spcPct val="80000"/>
              </a:lnSpc>
              <a:buFontTx/>
              <a:buBlip>
                <a:blip r:embed="rId4"/>
              </a:buBlip>
            </a:pPr>
            <a:r>
              <a:rPr lang="ru-RU" sz="2400" b="1">
                <a:latin typeface="Calibri" pitchFamily="34" charset="0"/>
              </a:rPr>
              <a:t>   Запрещается направление несовершеннолетних  </a:t>
            </a:r>
          </a:p>
          <a:p>
            <a:pPr>
              <a:lnSpc>
                <a:spcPct val="80000"/>
              </a:lnSpc>
            </a:pPr>
            <a:r>
              <a:rPr lang="ru-RU" sz="2400" b="1">
                <a:latin typeface="Calibri" pitchFamily="34" charset="0"/>
              </a:rPr>
              <a:t>в служебные командировки (ст. 268 ТК РФ).</a:t>
            </a:r>
          </a:p>
          <a:p>
            <a:pPr>
              <a:lnSpc>
                <a:spcPct val="80000"/>
              </a:lnSpc>
              <a:buFontTx/>
              <a:buBlip>
                <a:blip r:embed="rId4"/>
              </a:buBlip>
            </a:pPr>
            <a:endParaRPr lang="ru-RU" sz="2400" b="1">
              <a:latin typeface="Calibri" pitchFamily="34" charset="0"/>
            </a:endParaRPr>
          </a:p>
          <a:p>
            <a:pPr>
              <a:lnSpc>
                <a:spcPct val="80000"/>
              </a:lnSpc>
              <a:buFontTx/>
              <a:buBlip>
                <a:blip r:embed="rId4"/>
              </a:buBlip>
            </a:pPr>
            <a:r>
              <a:rPr lang="ru-RU" sz="2400" b="1">
                <a:latin typeface="Calibri" pitchFamily="34" charset="0"/>
              </a:rPr>
              <a:t>   Запрещено   привлечение лиц в возрасте до 18 лет к работе в ночное время ( с 22 часов до 6 часов утра ), к</a:t>
            </a:r>
          </a:p>
          <a:p>
            <a:pPr>
              <a:lnSpc>
                <a:spcPct val="80000"/>
              </a:lnSpc>
            </a:pPr>
            <a:r>
              <a:rPr lang="ru-RU" sz="2400" b="1">
                <a:latin typeface="Calibri" pitchFamily="34" charset="0"/>
              </a:rPr>
              <a:t>сверхурочный работе, работе в выходные и нерабочие </a:t>
            </a:r>
          </a:p>
          <a:p>
            <a:pPr>
              <a:lnSpc>
                <a:spcPct val="80000"/>
              </a:lnSpc>
            </a:pPr>
            <a:r>
              <a:rPr lang="ru-RU" sz="2400" b="1">
                <a:latin typeface="Calibri" pitchFamily="34" charset="0"/>
              </a:rPr>
              <a:t>праздничные дни. </a:t>
            </a:r>
          </a:p>
          <a:p>
            <a:pPr>
              <a:lnSpc>
                <a:spcPct val="80000"/>
              </a:lnSpc>
              <a:buFontTx/>
              <a:buBlip>
                <a:blip r:embed="rId4"/>
              </a:buBlip>
            </a:pPr>
            <a:endParaRPr lang="ru-RU">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a:spLocks noChangeArrowheads="1"/>
          </p:cNvSpPr>
          <p:nvPr/>
        </p:nvSpPr>
        <p:spPr bwMode="auto">
          <a:xfrm>
            <a:off x="1116013" y="115888"/>
            <a:ext cx="4895850" cy="3109912"/>
          </a:xfrm>
          <a:prstGeom prst="rect">
            <a:avLst/>
          </a:prstGeom>
          <a:noFill/>
          <a:ln w="9525">
            <a:noFill/>
            <a:miter lim="800000"/>
            <a:headEnd/>
            <a:tailEnd/>
          </a:ln>
        </p:spPr>
        <p:txBody>
          <a:bodyPr>
            <a:spAutoFit/>
          </a:bodyPr>
          <a:lstStyle/>
          <a:p>
            <a:r>
              <a:rPr lang="ru-RU" sz="2800" b="1"/>
              <a:t>Запрещаются переноска и передвижение работниками в возрасте до 18 лет тяжестей, превышающих установленные для них предельные нормы. </a:t>
            </a:r>
            <a:endParaRPr lang="ru-RU" sz="2800" b="1">
              <a:latin typeface="Calibri" pitchFamily="34" charset="0"/>
            </a:endParaRPr>
          </a:p>
        </p:txBody>
      </p:sp>
      <p:pic>
        <p:nvPicPr>
          <p:cNvPr id="5" name="Picture 56" descr="Запрещающий знак"/>
          <p:cNvPicPr>
            <a:picLocks noChangeAspect="1" noChangeArrowheads="1"/>
          </p:cNvPicPr>
          <p:nvPr/>
        </p:nvPicPr>
        <p:blipFill>
          <a:blip r:embed="rId3"/>
          <a:srcRect/>
          <a:stretch>
            <a:fillRect/>
          </a:stretch>
        </p:blipFill>
        <p:spPr bwMode="auto">
          <a:xfrm>
            <a:off x="6084888" y="333375"/>
            <a:ext cx="2663825" cy="2159000"/>
          </a:xfrm>
          <a:prstGeom prst="rect">
            <a:avLst/>
          </a:prstGeom>
          <a:noFill/>
          <a:ln w="9525">
            <a:noFill/>
            <a:miter lim="800000"/>
            <a:headEnd/>
            <a:tailEnd/>
          </a:ln>
        </p:spPr>
      </p:pic>
      <p:pic>
        <p:nvPicPr>
          <p:cNvPr id="20485" name="Рисунок 7" descr="i.jpg"/>
          <p:cNvPicPr>
            <a:picLocks noChangeAspect="1"/>
          </p:cNvPicPr>
          <p:nvPr/>
        </p:nvPicPr>
        <p:blipFill>
          <a:blip r:embed="rId4"/>
          <a:srcRect/>
          <a:stretch>
            <a:fillRect/>
          </a:stretch>
        </p:blipFill>
        <p:spPr bwMode="auto">
          <a:xfrm>
            <a:off x="5003800" y="2781300"/>
            <a:ext cx="3816350" cy="3816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4" name="Содержимое 3"/>
          <p:cNvGraphicFramePr>
            <a:graphicFrameLocks/>
          </p:cNvGraphicFramePr>
          <p:nvPr/>
        </p:nvGraphicFramePr>
        <p:xfrm>
          <a:off x="1143000" y="2000250"/>
          <a:ext cx="7772400" cy="4413250"/>
        </p:xfrm>
        <a:graphic>
          <a:graphicData uri="http://schemas.openxmlformats.org/drawingml/2006/table">
            <a:tbl>
              <a:tblPr/>
              <a:tblGrid>
                <a:gridCol w="2786063"/>
                <a:gridCol w="571500"/>
                <a:gridCol w="642937"/>
                <a:gridCol w="642938"/>
                <a:gridCol w="571500"/>
                <a:gridCol w="642937"/>
                <a:gridCol w="611188"/>
                <a:gridCol w="603250"/>
                <a:gridCol w="700087"/>
              </a:tblGrid>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Характер работы, показатели тяжести труда</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Предельно допустимая масса груза в кг</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Юноши</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Девушки</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15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16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17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15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16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17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r>
              <a:tr h="66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Подъем и перемещение вручную груза постоянно в течение рабочей смены </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r>
              <a:tr h="1231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Подъем и перемещение груза  вручную  в течение не более 1/3 рабочей смены: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постоянно (более 2 раз в час)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при чередовании с другой работой (до 2 раз в час)</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15</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13</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24</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Times New Roman" pitchFamily="18" charset="0"/>
                          <a:cs typeface="Times New Roman" pitchFamily="18"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rgbClr val="000000"/>
                          </a:solidFill>
                          <a:effectLst/>
                          <a:latin typeface="Times New Roman" pitchFamily="18" charset="0"/>
                          <a:cs typeface="Times New Roman" pitchFamily="18" charset="0"/>
                        </a:rPr>
                        <a:t>4</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7</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Суммарная масса груза, перемещаемого в течение смены: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подъем с рабочей поверхности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подъем с пола</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200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250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1000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500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1500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700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180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90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100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400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200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500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250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r>
            </a:tbl>
          </a:graphicData>
        </a:graphic>
      </p:graphicFrame>
      <p:sp>
        <p:nvSpPr>
          <p:cNvPr id="5" name="Заголовок 1"/>
          <p:cNvSpPr txBox="1">
            <a:spLocks/>
          </p:cNvSpPr>
          <p:nvPr/>
        </p:nvSpPr>
        <p:spPr>
          <a:xfrm>
            <a:off x="1500188" y="285750"/>
            <a:ext cx="7497762" cy="1143000"/>
          </a:xfrm>
          <a:prstGeom prst="rect">
            <a:avLst/>
          </a:prstGeom>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Нормы предельно допустимой нагрузки при подъеме и перемещении </a:t>
            </a:r>
            <a:br>
              <a:rPr lang="ru-RU" sz="2800" b="1">
                <a:solidFill>
                  <a:srgbClr val="0070C0"/>
                </a:solidFill>
                <a:effectLst>
                  <a:outerShdw blurRad="38100" dist="38100" dir="2700000" algn="tl">
                    <a:srgbClr val="C0C0C0"/>
                  </a:outerShdw>
                </a:effectLst>
                <a:latin typeface="Tahoma" pitchFamily="34" charset="0"/>
                <a:cs typeface="Tahoma" pitchFamily="34" charset="0"/>
              </a:rPr>
            </a:br>
            <a:r>
              <a:rPr lang="ru-RU" sz="2800" b="1">
                <a:solidFill>
                  <a:srgbClr val="0070C0"/>
                </a:solidFill>
                <a:effectLst>
                  <a:outerShdw blurRad="38100" dist="38100" dir="2700000" algn="tl">
                    <a:srgbClr val="C0C0C0"/>
                  </a:outerShdw>
                </a:effectLst>
                <a:latin typeface="Tahoma" pitchFamily="34" charset="0"/>
                <a:cs typeface="Tahoma" pitchFamily="34" charset="0"/>
              </a:rPr>
              <a:t>тяжестей вручную</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Заголовок 5"/>
          <p:cNvSpPr txBox="1">
            <a:spLocks/>
          </p:cNvSpPr>
          <p:nvPr/>
        </p:nvSpPr>
        <p:spPr bwMode="auto">
          <a:xfrm>
            <a:off x="1476375" y="-171450"/>
            <a:ext cx="7045325" cy="1416050"/>
          </a:xfrm>
          <a:prstGeom prst="rect">
            <a:avLst/>
          </a:prstGeom>
          <a:noFill/>
          <a:ln w="9525">
            <a:noFill/>
            <a:miter lim="800000"/>
            <a:headEnd/>
            <a:tailEnd/>
          </a:ln>
          <a:effectLst/>
        </p:spPr>
        <p:txBody>
          <a:bodyPr anchor="ctr"/>
          <a:lstStyle/>
          <a:p>
            <a:pPr algn="ctr">
              <a:defRPr/>
            </a:pPr>
            <a:r>
              <a:rPr lang="ru-RU" sz="4000" b="1">
                <a:solidFill>
                  <a:srgbClr val="0070C0"/>
                </a:solidFill>
                <a:effectLst>
                  <a:outerShdw blurRad="38100" dist="38100" dir="2700000" algn="tl">
                    <a:srgbClr val="C0C0C0"/>
                  </a:outerShdw>
                </a:effectLst>
                <a:latin typeface="Tahoma" pitchFamily="34" charset="0"/>
                <a:cs typeface="Tahoma" pitchFamily="34" charset="0"/>
              </a:rPr>
              <a:t>Рабочее время</a:t>
            </a:r>
          </a:p>
        </p:txBody>
      </p:sp>
      <p:sp>
        <p:nvSpPr>
          <p:cNvPr id="22532" name="Прямоугольник 3"/>
          <p:cNvSpPr>
            <a:spLocks noChangeArrowheads="1"/>
          </p:cNvSpPr>
          <p:nvPr/>
        </p:nvSpPr>
        <p:spPr bwMode="auto">
          <a:xfrm>
            <a:off x="1042988" y="1052513"/>
            <a:ext cx="7993062" cy="1200150"/>
          </a:xfrm>
          <a:prstGeom prst="rect">
            <a:avLst/>
          </a:prstGeom>
          <a:noFill/>
          <a:ln w="9525">
            <a:noFill/>
            <a:miter lim="800000"/>
            <a:headEnd/>
            <a:tailEnd/>
          </a:ln>
        </p:spPr>
        <p:txBody>
          <a:bodyPr>
            <a:spAutoFit/>
          </a:bodyPr>
          <a:lstStyle/>
          <a:p>
            <a:r>
              <a:rPr lang="ru-RU" b="1">
                <a:solidFill>
                  <a:srgbClr val="8447FF"/>
                </a:solidFill>
              </a:rPr>
              <a:t>	</a:t>
            </a:r>
            <a:r>
              <a:rPr lang="ru-RU" b="1"/>
              <a:t>Для подростков, занятых на временных работах, в соответствии со ст. 94 Трудового Кодекса РФ продолжительность ежедневной работы (смены) не может превышать </a:t>
            </a:r>
            <a:r>
              <a:rPr lang="ru-RU" b="1">
                <a:latin typeface="Tahoma" pitchFamily="34" charset="0"/>
                <a:cs typeface="Tahoma" pitchFamily="34" charset="0"/>
              </a:rPr>
              <a:t>(ст.ст.92, 94 ТК РФ):</a:t>
            </a:r>
            <a:endParaRPr lang="ru-RU" b="1">
              <a:latin typeface="Calibri" pitchFamily="34" charset="0"/>
            </a:endParaRPr>
          </a:p>
        </p:txBody>
      </p:sp>
      <p:graphicFrame>
        <p:nvGraphicFramePr>
          <p:cNvPr id="5" name="Group 56"/>
          <p:cNvGraphicFramePr>
            <a:graphicFrameLocks/>
          </p:cNvGraphicFramePr>
          <p:nvPr/>
        </p:nvGraphicFramePr>
        <p:xfrm>
          <a:off x="1187450" y="2420938"/>
          <a:ext cx="3816424" cy="4191000"/>
        </p:xfrm>
        <a:graphic>
          <a:graphicData uri="http://schemas.openxmlformats.org/drawingml/2006/table">
            <a:tbl>
              <a:tblPr/>
              <a:tblGrid>
                <a:gridCol w="2287381"/>
                <a:gridCol w="1529043"/>
              </a:tblGrid>
              <a:tr h="20955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В возрасте</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от 15 до 16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5 часов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r>
              <a:tr h="20955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В возрасте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от 16 до 18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7 часов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22544" name="Picture 54" descr="Труд и молодежь"/>
          <p:cNvPicPr>
            <a:picLocks noChangeAspect="1" noChangeArrowheads="1"/>
          </p:cNvPicPr>
          <p:nvPr/>
        </p:nvPicPr>
        <p:blipFill>
          <a:blip r:embed="rId3"/>
          <a:srcRect/>
          <a:stretch>
            <a:fillRect/>
          </a:stretch>
        </p:blipFill>
        <p:spPr bwMode="auto">
          <a:xfrm>
            <a:off x="5292725" y="2708275"/>
            <a:ext cx="3671888" cy="3384550"/>
          </a:xfrm>
          <a:prstGeom prst="rect">
            <a:avLst/>
          </a:prstGeom>
          <a:noFill/>
          <a:ln w="9525">
            <a:solidFill>
              <a:srgbClr val="050AC3"/>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Содержимое 2"/>
          <p:cNvSpPr txBox="1">
            <a:spLocks/>
          </p:cNvSpPr>
          <p:nvPr/>
        </p:nvSpPr>
        <p:spPr>
          <a:xfrm>
            <a:off x="1042988" y="115888"/>
            <a:ext cx="7715250" cy="5776912"/>
          </a:xfrm>
          <a:prstGeom prst="rect">
            <a:avLst/>
          </a:prstGeom>
        </p:spPr>
        <p:txBody>
          <a:bodyPr>
            <a:normAutofit/>
          </a:bodyPr>
          <a:lstStyle/>
          <a:p>
            <a:pPr marL="274320" indent="-274320" algn="ctr" fontAlgn="auto">
              <a:spcBef>
                <a:spcPct val="20000"/>
              </a:spcBef>
              <a:spcAft>
                <a:spcPts val="0"/>
              </a:spcAft>
              <a:buClr>
                <a:schemeClr val="accent3"/>
              </a:buClr>
              <a:defRPr/>
            </a:pPr>
            <a:r>
              <a:rPr lang="ru-RU" sz="3200" b="1" dirty="0">
                <a:latin typeface="+mn-lt"/>
                <a:cs typeface="+mn-cs"/>
              </a:rPr>
              <a:t>Согласно всероссийскому опросу Фонда «Общественное мнение» </a:t>
            </a:r>
          </a:p>
          <a:p>
            <a:pPr marL="274320" indent="-274320" algn="just" fontAlgn="auto">
              <a:spcBef>
                <a:spcPct val="20000"/>
              </a:spcBef>
              <a:spcAft>
                <a:spcPts val="0"/>
              </a:spcAft>
              <a:buClr>
                <a:srgbClr val="0070C0"/>
              </a:buClr>
              <a:buFontTx/>
              <a:buBlip>
                <a:blip r:embed="rId3"/>
              </a:buBlip>
              <a:defRPr/>
            </a:pPr>
            <a:r>
              <a:rPr lang="ru-RU" sz="3200" b="1" dirty="0">
                <a:latin typeface="+mn-lt"/>
                <a:cs typeface="+mn-cs"/>
              </a:rPr>
              <a:t>34% опрошенных заработали свои первые деньги в возрасте до 15 лет,</a:t>
            </a:r>
          </a:p>
          <a:p>
            <a:pPr marL="274320" indent="-274320" algn="just" fontAlgn="auto">
              <a:spcBef>
                <a:spcPct val="20000"/>
              </a:spcBef>
              <a:spcAft>
                <a:spcPts val="0"/>
              </a:spcAft>
              <a:buClr>
                <a:srgbClr val="0070C0"/>
              </a:buClr>
              <a:buFontTx/>
              <a:buBlip>
                <a:blip r:embed="rId3"/>
              </a:buBlip>
              <a:defRPr/>
            </a:pPr>
            <a:r>
              <a:rPr lang="ru-RU" sz="3200" b="1" dirty="0">
                <a:latin typeface="+mn-lt"/>
                <a:cs typeface="+mn-cs"/>
              </a:rPr>
              <a:t>44% - с 15-17 лет, </a:t>
            </a:r>
          </a:p>
          <a:p>
            <a:pPr marL="274320" indent="-274320" algn="just" fontAlgn="auto">
              <a:spcBef>
                <a:spcPct val="20000"/>
              </a:spcBef>
              <a:spcAft>
                <a:spcPts val="0"/>
              </a:spcAft>
              <a:buClr>
                <a:srgbClr val="0070C0"/>
              </a:buClr>
              <a:buFontTx/>
              <a:buBlip>
                <a:blip r:embed="rId3"/>
              </a:buBlip>
              <a:defRPr/>
            </a:pPr>
            <a:r>
              <a:rPr lang="ru-RU" sz="3200" b="1" dirty="0">
                <a:latin typeface="+mn-lt"/>
                <a:cs typeface="+mn-cs"/>
              </a:rPr>
              <a:t>11% начали зарабатывать в 18,</a:t>
            </a:r>
          </a:p>
          <a:p>
            <a:pPr marL="274320" indent="-274320" algn="just" fontAlgn="auto">
              <a:spcBef>
                <a:spcPct val="20000"/>
              </a:spcBef>
              <a:spcAft>
                <a:spcPts val="0"/>
              </a:spcAft>
              <a:buClr>
                <a:srgbClr val="0070C0"/>
              </a:buClr>
              <a:buFontTx/>
              <a:buBlip>
                <a:blip r:embed="rId3"/>
              </a:buBlip>
              <a:defRPr/>
            </a:pPr>
            <a:r>
              <a:rPr lang="ru-RU" sz="3200" b="1" dirty="0">
                <a:latin typeface="+mn-lt"/>
                <a:cs typeface="+mn-cs"/>
              </a:rPr>
              <a:t>10%  в 19 лет и старше.</a:t>
            </a:r>
          </a:p>
          <a:p>
            <a:pPr marL="274320" indent="-274320" algn="just" fontAlgn="auto">
              <a:spcBef>
                <a:spcPct val="20000"/>
              </a:spcBef>
              <a:spcAft>
                <a:spcPts val="0"/>
              </a:spcAft>
              <a:buClr>
                <a:schemeClr val="accent3"/>
              </a:buClr>
              <a:buFont typeface="Wingdings 2"/>
              <a:buNone/>
              <a:defRPr/>
            </a:pPr>
            <a:endParaRPr lang="ru-RU" sz="3200" dirty="0">
              <a:latin typeface="+mn-lt"/>
              <a:cs typeface="+mn-cs"/>
            </a:endParaRPr>
          </a:p>
          <a:p>
            <a:pPr marL="274320" indent="-274320" algn="just" fontAlgn="auto">
              <a:spcBef>
                <a:spcPct val="20000"/>
              </a:spcBef>
              <a:spcAft>
                <a:spcPts val="0"/>
              </a:spcAft>
              <a:buClr>
                <a:schemeClr val="accent3"/>
              </a:buClr>
              <a:buFont typeface="Wingdings 2"/>
              <a:buChar char=""/>
              <a:defRPr/>
            </a:pPr>
            <a:endParaRPr lang="ru-RU" sz="3600" dirty="0">
              <a:latin typeface="+mn-lt"/>
              <a:cs typeface="+mn-cs"/>
            </a:endParaRPr>
          </a:p>
        </p:txBody>
      </p:sp>
      <p:pic>
        <p:nvPicPr>
          <p:cNvPr id="5124" name="Рисунок 3" descr="12-article-picture2.jpg"/>
          <p:cNvPicPr>
            <a:picLocks noChangeAspect="1"/>
          </p:cNvPicPr>
          <p:nvPr/>
        </p:nvPicPr>
        <p:blipFill>
          <a:blip r:embed="rId4"/>
          <a:srcRect/>
          <a:stretch>
            <a:fillRect/>
          </a:stretch>
        </p:blipFill>
        <p:spPr bwMode="auto">
          <a:xfrm>
            <a:off x="5003800" y="4010025"/>
            <a:ext cx="3852863" cy="264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2946" name="Rectangle 2"/>
          <p:cNvSpPr>
            <a:spLocks noGrp="1" noRot="1" noChangeArrowheads="1"/>
          </p:cNvSpPr>
          <p:nvPr>
            <p:ph type="title"/>
          </p:nvPr>
        </p:nvSpPr>
        <p:spPr>
          <a:xfrm>
            <a:off x="1116013" y="244475"/>
            <a:ext cx="7777162" cy="1889125"/>
          </a:xfrm>
        </p:spPr>
        <p:txBody>
          <a:bodyPr rtlCol="0">
            <a:normAutofit/>
          </a:bodyPr>
          <a:lstStyle/>
          <a:p>
            <a:pPr algn="l" eaLnBrk="1" fontAlgn="auto" hangingPunct="1">
              <a:spcAft>
                <a:spcPts val="0"/>
              </a:spcAft>
              <a:defRPr/>
            </a:pPr>
            <a:r>
              <a:rPr lang="ru-RU" sz="2400" dirty="0" smtClean="0">
                <a:latin typeface="Arial" charset="0"/>
              </a:rPr>
              <a:t> </a:t>
            </a:r>
            <a:r>
              <a:rPr lang="ru-RU" sz="2400" b="1" dirty="0" smtClean="0">
                <a:effectLst>
                  <a:outerShdw blurRad="38100" dist="38100" dir="2700000" algn="tl">
                    <a:srgbClr val="000000">
                      <a:alpha val="43137"/>
                    </a:srgbClr>
                  </a:outerShdw>
                </a:effectLst>
                <a:latin typeface="Arial" charset="0"/>
              </a:rPr>
              <a:t>А для учащихся ОУ, образовательных учреждений начального и среднего профессионального образования, совмещающих в течение учебного года учебу с работой: </a:t>
            </a:r>
          </a:p>
        </p:txBody>
      </p:sp>
      <p:graphicFrame>
        <p:nvGraphicFramePr>
          <p:cNvPr id="82963" name="Group 19"/>
          <p:cNvGraphicFramePr>
            <a:graphicFrameLocks noGrp="1"/>
          </p:cNvGraphicFramePr>
          <p:nvPr>
            <p:ph sz="half" idx="1"/>
          </p:nvPr>
        </p:nvGraphicFramePr>
        <p:xfrm>
          <a:off x="1187450" y="2133600"/>
          <a:ext cx="3960440" cy="4248472"/>
        </p:xfrm>
        <a:graphic>
          <a:graphicData uri="http://schemas.openxmlformats.org/drawingml/2006/table">
            <a:tbl>
              <a:tblPr/>
              <a:tblGrid>
                <a:gridCol w="2183835"/>
                <a:gridCol w="1776605"/>
              </a:tblGrid>
              <a:tr h="219718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В возрасте</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 от 14 до 16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2,5 часа</a:t>
                      </a:r>
                      <a:r>
                        <a:rPr kumimoji="0" lang="ru-RU"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r>
              <a:tr h="205128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В возрасте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от 16 до 18 лет</a:t>
                      </a:r>
                      <a:r>
                        <a:rPr kumimoji="0" lang="ru-RU"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4 часа</a:t>
                      </a:r>
                      <a:endParaRPr kumimoji="0" lang="ru-RU"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23567" name="Rectangle 3"/>
          <p:cNvSpPr>
            <a:spLocks noGrp="1" noRot="1" noChangeArrowheads="1"/>
          </p:cNvSpPr>
          <p:nvPr>
            <p:ph type="body" sz="half" idx="2"/>
          </p:nvPr>
        </p:nvSpPr>
        <p:spPr>
          <a:xfrm>
            <a:off x="4140200" y="1484313"/>
            <a:ext cx="3927475" cy="4191000"/>
          </a:xfrm>
        </p:spPr>
        <p:txBody>
          <a:bodyPr/>
          <a:lstStyle/>
          <a:p>
            <a:pPr eaLnBrk="1" hangingPunct="1">
              <a:buFont typeface="Wingdings" pitchFamily="2" charset="2"/>
              <a:buNone/>
            </a:pPr>
            <a:r>
              <a:rPr lang="ru-RU" sz="2800" smtClean="0"/>
              <a:t>                                      </a:t>
            </a:r>
          </a:p>
        </p:txBody>
      </p:sp>
      <p:pic>
        <p:nvPicPr>
          <p:cNvPr id="23568" name="Picture 21" descr="рабочий парень"/>
          <p:cNvPicPr>
            <a:picLocks noChangeAspect="1" noChangeArrowheads="1"/>
          </p:cNvPicPr>
          <p:nvPr/>
        </p:nvPicPr>
        <p:blipFill>
          <a:blip r:embed="rId3"/>
          <a:srcRect/>
          <a:stretch>
            <a:fillRect/>
          </a:stretch>
        </p:blipFill>
        <p:spPr bwMode="auto">
          <a:xfrm>
            <a:off x="5580063" y="2060575"/>
            <a:ext cx="3095625" cy="4281488"/>
          </a:xfrm>
          <a:prstGeom prst="rect">
            <a:avLst/>
          </a:prstGeom>
          <a:noFill/>
          <a:ln w="9525">
            <a:solidFill>
              <a:schemeClr val="tx1"/>
            </a:solidFill>
            <a:miter lim="800000"/>
            <a:headEnd/>
            <a:tailEnd/>
          </a:ln>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Заголовок 5"/>
          <p:cNvSpPr txBox="1">
            <a:spLocks/>
          </p:cNvSpPr>
          <p:nvPr/>
        </p:nvSpPr>
        <p:spPr bwMode="auto">
          <a:xfrm>
            <a:off x="1476375" y="-171450"/>
            <a:ext cx="7045325" cy="1416050"/>
          </a:xfrm>
          <a:prstGeom prst="rect">
            <a:avLst/>
          </a:prstGeom>
          <a:noFill/>
          <a:ln w="9525">
            <a:noFill/>
            <a:miter lim="800000"/>
            <a:headEnd/>
            <a:tailEnd/>
          </a:ln>
          <a:effectLst/>
        </p:spPr>
        <p:txBody>
          <a:bodyPr anchor="ctr"/>
          <a:lstStyle/>
          <a:p>
            <a:pPr algn="ctr">
              <a:defRPr/>
            </a:pPr>
            <a:r>
              <a:rPr lang="ru-RU" sz="4000" b="1">
                <a:solidFill>
                  <a:srgbClr val="0070C0"/>
                </a:solidFill>
                <a:effectLst>
                  <a:outerShdw blurRad="38100" dist="38100" dir="2700000" algn="tl">
                    <a:srgbClr val="C0C0C0"/>
                  </a:outerShdw>
                </a:effectLst>
                <a:latin typeface="Tahoma" pitchFamily="34" charset="0"/>
                <a:cs typeface="Tahoma" pitchFamily="34" charset="0"/>
              </a:rPr>
              <a:t>Время отдыха</a:t>
            </a:r>
          </a:p>
        </p:txBody>
      </p:sp>
      <p:sp>
        <p:nvSpPr>
          <p:cNvPr id="24580" name="Прямоугольник 4"/>
          <p:cNvSpPr>
            <a:spLocks noChangeArrowheads="1"/>
          </p:cNvSpPr>
          <p:nvPr/>
        </p:nvSpPr>
        <p:spPr bwMode="auto">
          <a:xfrm>
            <a:off x="971550" y="1125538"/>
            <a:ext cx="8172450" cy="2505075"/>
          </a:xfrm>
          <a:prstGeom prst="rect">
            <a:avLst/>
          </a:prstGeom>
          <a:noFill/>
          <a:ln w="9525">
            <a:noFill/>
            <a:miter lim="800000"/>
            <a:headEnd/>
            <a:tailEnd/>
          </a:ln>
        </p:spPr>
        <p:txBody>
          <a:bodyPr>
            <a:spAutoFit/>
          </a:bodyPr>
          <a:lstStyle/>
          <a:p>
            <a:pPr>
              <a:lnSpc>
                <a:spcPct val="80000"/>
              </a:lnSpc>
              <a:buFontTx/>
              <a:buBlip>
                <a:blip r:embed="rId3"/>
              </a:buBlip>
            </a:pPr>
            <a:r>
              <a:rPr lang="ru-RU" sz="2800" b="1">
                <a:latin typeface="Calibri" pitchFamily="34" charset="0"/>
              </a:rPr>
              <a:t>   Работникам моложе 18 лет предоставляется ежегодный основной удлиненный  оплачиваемый отпуск - продолжительностью </a:t>
            </a:r>
            <a:r>
              <a:rPr lang="ru-RU" sz="2800" b="1">
                <a:solidFill>
                  <a:srgbClr val="FF0000"/>
                </a:solidFill>
                <a:latin typeface="Calibri" pitchFamily="34" charset="0"/>
              </a:rPr>
              <a:t>31 календарный </a:t>
            </a:r>
            <a:r>
              <a:rPr lang="ru-RU" sz="2800" b="1">
                <a:latin typeface="Calibri" pitchFamily="34" charset="0"/>
              </a:rPr>
              <a:t>день в удобное для них время, в том числе до истечения шести месяцев непрерывной работы (ст. 267 ТК РФ). </a:t>
            </a:r>
          </a:p>
          <a:p>
            <a:pPr>
              <a:lnSpc>
                <a:spcPct val="80000"/>
              </a:lnSpc>
            </a:pPr>
            <a:endParaRPr lang="ru-RU" sz="2800" b="1">
              <a:solidFill>
                <a:srgbClr val="8447FF"/>
              </a:solidFill>
              <a:latin typeface="Calibri" pitchFamily="34" charset="0"/>
            </a:endParaRPr>
          </a:p>
        </p:txBody>
      </p:sp>
      <p:pic>
        <p:nvPicPr>
          <p:cNvPr id="24581" name="Picture 4" descr="Молодежный отпуск"/>
          <p:cNvPicPr>
            <a:picLocks noChangeAspect="1" noChangeArrowheads="1"/>
          </p:cNvPicPr>
          <p:nvPr/>
        </p:nvPicPr>
        <p:blipFill>
          <a:blip r:embed="rId4"/>
          <a:srcRect/>
          <a:stretch>
            <a:fillRect/>
          </a:stretch>
        </p:blipFill>
        <p:spPr bwMode="auto">
          <a:xfrm>
            <a:off x="3348038" y="3213100"/>
            <a:ext cx="5616575" cy="3271838"/>
          </a:xfrm>
          <a:prstGeom prst="rect">
            <a:avLst/>
          </a:prstGeom>
          <a:noFill/>
          <a:ln w="9525">
            <a:solidFill>
              <a:srgbClr val="0000CC"/>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3" name="Прямоугольник 2"/>
          <p:cNvSpPr>
            <a:spLocks noChangeArrowheads="1"/>
          </p:cNvSpPr>
          <p:nvPr/>
        </p:nvSpPr>
        <p:spPr bwMode="auto">
          <a:xfrm>
            <a:off x="971550" y="260350"/>
            <a:ext cx="7993063" cy="6124575"/>
          </a:xfrm>
          <a:prstGeom prst="rect">
            <a:avLst/>
          </a:prstGeom>
          <a:noFill/>
          <a:ln w="9525">
            <a:noFill/>
            <a:miter lim="800000"/>
            <a:headEnd/>
            <a:tailEnd/>
          </a:ln>
        </p:spPr>
        <p:txBody>
          <a:bodyPr>
            <a:spAutoFit/>
          </a:bodyPr>
          <a:lstStyle/>
          <a:p>
            <a:pPr>
              <a:buClr>
                <a:srgbClr val="0070C0"/>
              </a:buClr>
              <a:buFontTx/>
              <a:buBlip>
                <a:blip r:embed="rId3"/>
              </a:buBlip>
            </a:pPr>
            <a:r>
              <a:rPr lang="ru-RU" sz="2800" b="1">
                <a:solidFill>
                  <a:srgbClr val="8447FF"/>
                </a:solidFill>
                <a:latin typeface="Calibri" pitchFamily="34" charset="0"/>
              </a:rPr>
              <a:t>    </a:t>
            </a:r>
            <a:r>
              <a:rPr lang="ru-RU" sz="2800" b="1">
                <a:latin typeface="Calibri" pitchFamily="34" charset="0"/>
              </a:rPr>
              <a:t>Запрещается непредоставление ежегодного оплачиваемого отпуска для несовершеннолетних работников (ст. 124 ТК РФ), не допускается отзыв из отпуска работников моложе 18 лет (ст. 125 ТКРФ).  А также не допускается применительно к данной категории работников замена отпуска денежной компенсацией (ст. 126 ТК РФ).</a:t>
            </a:r>
          </a:p>
          <a:p>
            <a:pPr>
              <a:buClr>
                <a:srgbClr val="0070C0"/>
              </a:buClr>
              <a:buFontTx/>
              <a:buBlip>
                <a:blip r:embed="rId3"/>
              </a:buBlip>
            </a:pPr>
            <a:endParaRPr lang="ru-RU" sz="2800" b="1">
              <a:latin typeface="Calibri" pitchFamily="34" charset="0"/>
            </a:endParaRPr>
          </a:p>
          <a:p>
            <a:pPr>
              <a:buClr>
                <a:srgbClr val="0070C0"/>
              </a:buClr>
              <a:buFontTx/>
              <a:buBlip>
                <a:blip r:embed="rId3"/>
              </a:buBlip>
            </a:pPr>
            <a:r>
              <a:rPr lang="ru-RU" sz="2800" b="1">
                <a:latin typeface="Calibri" pitchFamily="34" charset="0"/>
              </a:rPr>
              <a:t>   Работникам, совмещающим работу с обучением, работодатель обязан помимо основного ежегодного отпуска предоставлять учебные отпуска – дополнительный отпуск  с сохранением зарплаты или отпуск без сохранения зарплаты (ст. 173 ТК РФ).</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7" name="Прямоугольник 2"/>
          <p:cNvSpPr>
            <a:spLocks noChangeArrowheads="1"/>
          </p:cNvSpPr>
          <p:nvPr/>
        </p:nvSpPr>
        <p:spPr bwMode="auto">
          <a:xfrm>
            <a:off x="971550" y="1196975"/>
            <a:ext cx="8172450" cy="3416300"/>
          </a:xfrm>
          <a:prstGeom prst="rect">
            <a:avLst/>
          </a:prstGeom>
          <a:noFill/>
          <a:ln w="9525">
            <a:noFill/>
            <a:miter lim="800000"/>
            <a:headEnd/>
            <a:tailEnd/>
          </a:ln>
        </p:spPr>
        <p:txBody>
          <a:bodyPr>
            <a:spAutoFit/>
          </a:bodyPr>
          <a:lstStyle/>
          <a:p>
            <a:pPr>
              <a:buFontTx/>
              <a:buBlip>
                <a:blip r:embed="rId3"/>
              </a:buBlip>
            </a:pPr>
            <a:r>
              <a:rPr lang="ru-RU" sz="3600" b="1">
                <a:solidFill>
                  <a:srgbClr val="8447FF"/>
                </a:solidFill>
                <a:latin typeface="Calibri" pitchFamily="34" charset="0"/>
              </a:rPr>
              <a:t>	</a:t>
            </a:r>
            <a:r>
              <a:rPr lang="ru-RU" sz="3600" b="1">
                <a:latin typeface="Calibri" pitchFamily="34" charset="0"/>
              </a:rPr>
              <a:t>Если права несовершеннолетних нарушены, то он может обратиться в профсоюзную организацию, государственную инспекцию труда либо суд за защитой своих трудовых прав.</a:t>
            </a:r>
          </a:p>
        </p:txBody>
      </p:sp>
      <p:sp>
        <p:nvSpPr>
          <p:cNvPr id="4" name="Заголовок 5"/>
          <p:cNvSpPr txBox="1">
            <a:spLocks/>
          </p:cNvSpPr>
          <p:nvPr/>
        </p:nvSpPr>
        <p:spPr bwMode="auto">
          <a:xfrm>
            <a:off x="838200" y="-171450"/>
            <a:ext cx="8305800" cy="1152525"/>
          </a:xfrm>
          <a:prstGeom prst="rect">
            <a:avLst/>
          </a:prstGeom>
          <a:noFill/>
          <a:ln w="9525">
            <a:noFill/>
            <a:miter lim="800000"/>
            <a:headEnd/>
            <a:tailEnd/>
          </a:ln>
          <a:effectLst/>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Защита трудовых прав</a:t>
            </a:r>
          </a:p>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несовершеннолетних</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Rectangle 1"/>
          <p:cNvSpPr>
            <a:spLocks noChangeArrowheads="1"/>
          </p:cNvSpPr>
          <p:nvPr/>
        </p:nvSpPr>
        <p:spPr bwMode="auto">
          <a:xfrm>
            <a:off x="1116013" y="188913"/>
            <a:ext cx="7777162" cy="2246312"/>
          </a:xfrm>
          <a:prstGeom prst="rect">
            <a:avLst/>
          </a:prstGeom>
          <a:noFill/>
          <a:ln w="9525">
            <a:noFill/>
            <a:miter lim="800000"/>
            <a:headEnd/>
            <a:tailEnd/>
          </a:ln>
        </p:spPr>
        <p:txBody>
          <a:bodyPr anchor="ctr">
            <a:spAutoFit/>
          </a:bodyPr>
          <a:lstStyle/>
          <a:p>
            <a:r>
              <a:rPr lang="ru-RU" sz="2800" b="1">
                <a:latin typeface="Calibri" pitchFamily="34" charset="0"/>
                <a:cs typeface="Times New Roman" pitchFamily="18" charset="0"/>
              </a:rPr>
              <a:t>Важным является то, что несовершеннолетние в возрасте от 14 до 18 лет вправе самостоятельно распоряжаться свои заработком, стипендией и иными доходами (ст.26 Гражданского кодекса РФ).</a:t>
            </a:r>
            <a:endParaRPr lang="ru-RU" sz="2800" b="1">
              <a:latin typeface="Calibri" pitchFamily="34" charset="0"/>
            </a:endParaRPr>
          </a:p>
        </p:txBody>
      </p:sp>
      <p:pic>
        <p:nvPicPr>
          <p:cNvPr id="27652" name="Picture 5" descr="http://moiasemia.ru/uploads/posts/2013-08/1375641141_104322dd8spdsj12rps1i0.jpg"/>
          <p:cNvPicPr>
            <a:picLocks noChangeAspect="1" noChangeArrowheads="1"/>
          </p:cNvPicPr>
          <p:nvPr/>
        </p:nvPicPr>
        <p:blipFill>
          <a:blip r:embed="rId3"/>
          <a:srcRect/>
          <a:stretch>
            <a:fillRect/>
          </a:stretch>
        </p:blipFill>
        <p:spPr bwMode="auto">
          <a:xfrm>
            <a:off x="1908175" y="2492375"/>
            <a:ext cx="6667500" cy="3927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628650" y="365125"/>
            <a:ext cx="7886700" cy="858838"/>
          </a:xfrm>
        </p:spPr>
        <p:txBody>
          <a:bodyPr/>
          <a:lstStyle/>
          <a:p>
            <a:pPr eaLnBrk="1" hangingPunct="1"/>
            <a:r>
              <a:rPr lang="ru-RU" smtClean="0"/>
              <a:t>Материальная ответственность</a:t>
            </a:r>
          </a:p>
        </p:txBody>
      </p:sp>
      <p:sp>
        <p:nvSpPr>
          <p:cNvPr id="3" name="Объект 2"/>
          <p:cNvSpPr>
            <a:spLocks noGrp="1"/>
          </p:cNvSpPr>
          <p:nvPr>
            <p:ph idx="1"/>
          </p:nvPr>
        </p:nvSpPr>
        <p:spPr>
          <a:xfrm>
            <a:off x="571500" y="1143000"/>
            <a:ext cx="8054975" cy="5251450"/>
          </a:xfrm>
        </p:spPr>
        <p:txBody>
          <a:bodyPr>
            <a:normAutofit fontScale="77500" lnSpcReduction="20000"/>
          </a:bodyPr>
          <a:lstStyle/>
          <a:p>
            <a:pPr marL="0" indent="0" eaLnBrk="1" hangingPunct="1">
              <a:buFont typeface="Arial" charset="0"/>
              <a:buNone/>
              <a:defRPr/>
            </a:pPr>
            <a:r>
              <a:rPr lang="ru-RU" dirty="0"/>
              <a:t>На работников в установленных случаях может возлагаться полная материальная ответственность, которая состоит в обязанности возместить работодателю прямой действительный ущерб в полном размере. Согласно статье 242 ТК РФ работники в возрасте до 18 лет несут </a:t>
            </a:r>
            <a:r>
              <a:rPr lang="ru-RU" b="1" dirty="0"/>
              <a:t>полную материальную ответственность </a:t>
            </a:r>
            <a:r>
              <a:rPr lang="ru-RU" dirty="0"/>
              <a:t>лишь за:</a:t>
            </a:r>
          </a:p>
          <a:p>
            <a:pPr eaLnBrk="1" hangingPunct="1">
              <a:defRPr/>
            </a:pPr>
            <a:r>
              <a:rPr lang="ru-RU" dirty="0"/>
              <a:t> </a:t>
            </a:r>
            <a:r>
              <a:rPr lang="ru-RU" dirty="0" smtClean="0"/>
              <a:t>умышленное </a:t>
            </a:r>
            <a:r>
              <a:rPr lang="ru-RU" dirty="0"/>
              <a:t>причинение ущерба;</a:t>
            </a:r>
          </a:p>
          <a:p>
            <a:pPr eaLnBrk="1" hangingPunct="1">
              <a:defRPr/>
            </a:pPr>
            <a:r>
              <a:rPr lang="ru-RU" dirty="0"/>
              <a:t> </a:t>
            </a:r>
            <a:r>
              <a:rPr lang="ru-RU" dirty="0" smtClean="0"/>
              <a:t>ущерб</a:t>
            </a:r>
            <a:r>
              <a:rPr lang="ru-RU" dirty="0"/>
              <a:t>, причиненный в состоянии алкогольного, наркотического или иного токсического опьянения;</a:t>
            </a:r>
          </a:p>
          <a:p>
            <a:pPr eaLnBrk="1" hangingPunct="1">
              <a:defRPr/>
            </a:pPr>
            <a:r>
              <a:rPr lang="ru-RU" dirty="0"/>
              <a:t> </a:t>
            </a:r>
            <a:r>
              <a:rPr lang="ru-RU" dirty="0" smtClean="0"/>
              <a:t>ущерб</a:t>
            </a:r>
            <a:r>
              <a:rPr lang="ru-RU" dirty="0"/>
              <a:t>, причиненный в результате совершения преступления или административного проступка.</a:t>
            </a:r>
          </a:p>
          <a:p>
            <a:pPr eaLnBrk="1" hangingPunct="1">
              <a:defRPr/>
            </a:pPr>
            <a:r>
              <a:rPr lang="ru-RU" dirty="0"/>
              <a:t> </a:t>
            </a:r>
            <a:r>
              <a:rPr lang="ru-RU" dirty="0" smtClean="0"/>
              <a:t>При </a:t>
            </a:r>
            <a:r>
              <a:rPr lang="ru-RU" dirty="0"/>
              <a:t>этом ТК РФ запрещает заключение с несовершеннолетними ­договоров о полной материальной ответственности работников (ст. 244 ТК РФ</a:t>
            </a:r>
            <a:r>
              <a:rPr lang="ru-RU" dirty="0" smtClean="0"/>
              <a:t>).</a:t>
            </a:r>
            <a:endParaRPr lang="ru-RU"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924800" cy="895350"/>
          </a:xfrm>
        </p:spPr>
        <p:txBody>
          <a:bodyPr>
            <a:normAutofit fontScale="90000"/>
          </a:bodyPr>
          <a:lstStyle/>
          <a:p>
            <a:pPr eaLnBrk="1" hangingPunct="1">
              <a:defRPr/>
            </a:pPr>
            <a:r>
              <a:rPr lang="ru-RU" dirty="0"/>
              <a:t>Расторжение трудового </a:t>
            </a:r>
            <a:r>
              <a:rPr lang="ru-RU" dirty="0" smtClean="0"/>
              <a:t>договора</a:t>
            </a:r>
            <a:endParaRPr lang="ru-RU" dirty="0"/>
          </a:p>
        </p:txBody>
      </p:sp>
      <p:sp>
        <p:nvSpPr>
          <p:cNvPr id="3" name="Объект 2"/>
          <p:cNvSpPr>
            <a:spLocks noGrp="1"/>
          </p:cNvSpPr>
          <p:nvPr>
            <p:ph idx="1"/>
          </p:nvPr>
        </p:nvSpPr>
        <p:spPr>
          <a:xfrm>
            <a:off x="628650" y="1214438"/>
            <a:ext cx="8064500" cy="5643562"/>
          </a:xfrm>
        </p:spPr>
        <p:txBody>
          <a:bodyPr>
            <a:normAutofit fontScale="77500" lnSpcReduction="20000"/>
          </a:bodyPr>
          <a:lstStyle/>
          <a:p>
            <a:pPr eaLnBrk="1" hangingPunct="1">
              <a:defRPr/>
            </a:pPr>
            <a:r>
              <a:rPr lang="ru-RU" dirty="0"/>
              <a:t>Расторжение трудового договора с несовершеннолетними работниками </a:t>
            </a:r>
            <a:r>
              <a:rPr lang="ru-RU" b="1" dirty="0"/>
              <a:t>по инициативе работодателя </a:t>
            </a:r>
            <a:r>
              <a:rPr lang="ru-RU" dirty="0"/>
              <a:t>допускается только с согласия Государственной инспекции труда и комиссии по делам несовершеннолетних. </a:t>
            </a:r>
            <a:endParaRPr lang="ru-RU" dirty="0" smtClean="0"/>
          </a:p>
          <a:p>
            <a:pPr eaLnBrk="1" hangingPunct="1">
              <a:defRPr/>
            </a:pPr>
            <a:r>
              <a:rPr lang="ru-RU" dirty="0" smtClean="0"/>
              <a:t>В </a:t>
            </a:r>
            <a:r>
              <a:rPr lang="ru-RU" dirty="0"/>
              <a:t>ситуации, когда срок трудового договора истек, подростка необходимо уведомить об увольнении за </a:t>
            </a:r>
            <a:r>
              <a:rPr lang="ru-RU" b="1" dirty="0"/>
              <a:t>три</a:t>
            </a:r>
            <a:r>
              <a:rPr lang="ru-RU" dirty="0"/>
              <a:t> календарных дня до увольнения (ст. 79 ТК РФ).</a:t>
            </a:r>
          </a:p>
          <a:p>
            <a:pPr eaLnBrk="1" hangingPunct="1">
              <a:defRPr/>
            </a:pPr>
            <a:r>
              <a:rPr lang="ru-RU" dirty="0"/>
              <a:t> </a:t>
            </a:r>
            <a:r>
              <a:rPr lang="ru-RU" dirty="0" smtClean="0"/>
              <a:t>В </a:t>
            </a:r>
            <a:r>
              <a:rPr lang="ru-RU" dirty="0"/>
              <a:t>случае если с несовершеннолетним трудовой договор заключен на срок до 2 месяцев, подросток вправе уволиться до окончания срока трудового договора, написав заявление об увольнении по собственному желанию не менее чем за три дня до увольнения (ст. 292 ТК РФ). По истечении указанных трех дней несовершеннолетний вправе прекратить работу</a:t>
            </a:r>
            <a:r>
              <a:rPr lang="ru-RU" dirty="0" smtClean="0"/>
              <a:t>.</a:t>
            </a:r>
            <a:endParaRPr lang="ru-RU"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endParaRPr lang="ru-RU" smtClean="0"/>
          </a:p>
        </p:txBody>
      </p:sp>
      <p:sp>
        <p:nvSpPr>
          <p:cNvPr id="30723" name="Rectangle 3"/>
          <p:cNvSpPr>
            <a:spLocks noGrp="1"/>
          </p:cNvSpPr>
          <p:nvPr>
            <p:ph type="body" idx="1"/>
          </p:nvPr>
        </p:nvSpPr>
        <p:spPr/>
        <p:txBody>
          <a:bodyPr/>
          <a:lstStyle/>
          <a:p>
            <a:pPr eaLnBrk="1" hangingPunct="1"/>
            <a:r>
              <a:rPr lang="ru-RU" smtClean="0">
                <a:latin typeface="Arial" charset="0"/>
              </a:rPr>
              <a:t>Спасибо за внимание</a:t>
            </a:r>
          </a:p>
          <a:p>
            <a:pPr eaLnBrk="1" hangingPunct="1"/>
            <a:endParaRPr lang="ru-RU" smtClean="0">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9"/>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971550" y="0"/>
            <a:ext cx="8064500" cy="830263"/>
          </a:xfrm>
          <a:prstGeom prst="rect">
            <a:avLst/>
          </a:prstGeom>
        </p:spPr>
        <p:txBody>
          <a:bodyPr>
            <a:spAutoFit/>
          </a:bodyPr>
          <a:lstStyle/>
          <a:p>
            <a:pPr algn="ctr">
              <a:defRPr/>
            </a:pPr>
            <a:r>
              <a:rPr lang="ru-RU" sz="2400" b="1">
                <a:solidFill>
                  <a:srgbClr val="0070C0"/>
                </a:solidFill>
                <a:effectLst>
                  <a:outerShdw blurRad="38100" dist="38100" dir="2700000" algn="tl">
                    <a:srgbClr val="C0C0C0"/>
                  </a:outerShdw>
                </a:effectLst>
                <a:latin typeface="Tahoma" pitchFamily="34" charset="0"/>
                <a:cs typeface="Tahoma" pitchFamily="34" charset="0"/>
              </a:rPr>
              <a:t>Международные документы, регулирующие труд несовершеннолетних</a:t>
            </a:r>
          </a:p>
        </p:txBody>
      </p:sp>
      <p:sp>
        <p:nvSpPr>
          <p:cNvPr id="6148" name="AutoShape 3" descr="https://upload.wikimedia.org/wikipedia/commons/thumb/b/b8/Flag_of_ILO.svg/900px-Flag_of_ILO.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6149" name="AutoShape 5" descr="https://upload.wikimedia.org/wikipedia/commons/thumb/b/b8/Flag_of_ILO.svg/900px-Flag_of_ILO.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6150" name="Picture 8" descr="Международная Организация Труда и права человека, А. А. Войтик"/>
          <p:cNvPicPr>
            <a:picLocks noChangeAspect="1" noChangeArrowheads="1"/>
          </p:cNvPicPr>
          <p:nvPr/>
        </p:nvPicPr>
        <p:blipFill>
          <a:blip r:embed="rId3"/>
          <a:srcRect/>
          <a:stretch>
            <a:fillRect/>
          </a:stretch>
        </p:blipFill>
        <p:spPr bwMode="auto">
          <a:xfrm rot="996691">
            <a:off x="5243513" y="1171575"/>
            <a:ext cx="2943225" cy="4119563"/>
          </a:xfrm>
          <a:prstGeom prst="rect">
            <a:avLst/>
          </a:prstGeom>
          <a:noFill/>
          <a:ln w="9525">
            <a:noFill/>
            <a:miter lim="800000"/>
            <a:headEnd/>
            <a:tailEnd/>
          </a:ln>
        </p:spPr>
      </p:pic>
      <p:pic>
        <p:nvPicPr>
          <p:cNvPr id="6151" name="Picture 2" descr="Международная организация труда: конвенции, документы, материалы: справочное пособие /Богатыренко З.С. - Богатыренко З.С."/>
          <p:cNvPicPr>
            <a:picLocks noChangeAspect="1" noChangeArrowheads="1"/>
          </p:cNvPicPr>
          <p:nvPr/>
        </p:nvPicPr>
        <p:blipFill>
          <a:blip r:embed="rId4"/>
          <a:srcRect/>
          <a:stretch>
            <a:fillRect/>
          </a:stretch>
        </p:blipFill>
        <p:spPr bwMode="auto">
          <a:xfrm rot="-544571">
            <a:off x="1363663" y="1100138"/>
            <a:ext cx="3759200" cy="5264150"/>
          </a:xfrm>
          <a:prstGeom prst="rect">
            <a:avLst/>
          </a:prstGeom>
          <a:noFill/>
          <a:ln w="9525">
            <a:noFill/>
            <a:miter lim="800000"/>
            <a:headEnd/>
            <a:tailEnd/>
          </a:ln>
        </p:spPr>
      </p:pic>
      <p:pic>
        <p:nvPicPr>
          <p:cNvPr id="6152" name="Рисунок 9" descr="1.tif"/>
          <p:cNvPicPr>
            <a:picLocks noChangeAspect="1"/>
          </p:cNvPicPr>
          <p:nvPr/>
        </p:nvPicPr>
        <p:blipFill>
          <a:blip r:embed="rId5"/>
          <a:srcRect/>
          <a:stretch>
            <a:fillRect/>
          </a:stretch>
        </p:blipFill>
        <p:spPr bwMode="auto">
          <a:xfrm>
            <a:off x="6565900" y="4697413"/>
            <a:ext cx="2578100" cy="2160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Заголовок 5"/>
          <p:cNvSpPr txBox="1">
            <a:spLocks/>
          </p:cNvSpPr>
          <p:nvPr/>
        </p:nvSpPr>
        <p:spPr bwMode="auto">
          <a:xfrm>
            <a:off x="838200" y="-171450"/>
            <a:ext cx="8305800" cy="1152525"/>
          </a:xfrm>
          <a:prstGeom prst="rect">
            <a:avLst/>
          </a:prstGeom>
          <a:noFill/>
          <a:ln w="9525">
            <a:noFill/>
            <a:miter lim="800000"/>
            <a:headEnd/>
            <a:tailEnd/>
          </a:ln>
          <a:effectLst/>
        </p:spPr>
        <p:txBody>
          <a:bodyPr anchor="ctr"/>
          <a:lstStyle/>
          <a:p>
            <a:pPr algn="ctr">
              <a:defRPr/>
            </a:pPr>
            <a:endParaRPr lang="ru-RU" sz="2800" b="1" kern="0" dirty="0">
              <a:solidFill>
                <a:srgbClr val="0070C0"/>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ea typeface="Tahoma" pitchFamily="34" charset="0"/>
              <a:cs typeface="Tahoma" pitchFamily="34" charset="0"/>
            </a:endParaRPr>
          </a:p>
        </p:txBody>
      </p:sp>
      <p:pic>
        <p:nvPicPr>
          <p:cNvPr id="7172" name="i-main-pic" descr="Картинка 3 из 1290"/>
          <p:cNvPicPr>
            <a:picLocks noChangeAspect="1" noChangeArrowheads="1"/>
          </p:cNvPicPr>
          <p:nvPr/>
        </p:nvPicPr>
        <p:blipFill>
          <a:blip r:embed="rId3"/>
          <a:srcRect/>
          <a:stretch>
            <a:fillRect/>
          </a:stretch>
        </p:blipFill>
        <p:spPr bwMode="auto">
          <a:xfrm>
            <a:off x="2843213" y="1125538"/>
            <a:ext cx="3816350" cy="5480050"/>
          </a:xfrm>
          <a:prstGeom prst="rect">
            <a:avLst/>
          </a:prstGeom>
          <a:noFill/>
          <a:ln w="9525">
            <a:noFill/>
            <a:miter lim="800000"/>
            <a:headEnd/>
            <a:tailEnd/>
          </a:ln>
        </p:spPr>
      </p:pic>
      <p:sp>
        <p:nvSpPr>
          <p:cNvPr id="7173" name="Прямоугольник 6"/>
          <p:cNvSpPr>
            <a:spLocks noChangeArrowheads="1"/>
          </p:cNvSpPr>
          <p:nvPr/>
        </p:nvSpPr>
        <p:spPr bwMode="auto">
          <a:xfrm>
            <a:off x="1042988" y="115888"/>
            <a:ext cx="7850187" cy="923925"/>
          </a:xfrm>
          <a:prstGeom prst="rect">
            <a:avLst/>
          </a:prstGeom>
          <a:noFill/>
          <a:ln w="9525">
            <a:noFill/>
            <a:miter lim="800000"/>
            <a:headEnd/>
            <a:tailEnd/>
          </a:ln>
        </p:spPr>
        <p:txBody>
          <a:bodyPr>
            <a:spAutoFit/>
          </a:bodyPr>
          <a:lstStyle/>
          <a:p>
            <a:pPr>
              <a:lnSpc>
                <a:spcPct val="90000"/>
              </a:lnSpc>
            </a:pPr>
            <a:r>
              <a:rPr lang="ru-RU" sz="2000" b="1">
                <a:latin typeface="Calibri" pitchFamily="34" charset="0"/>
              </a:rPr>
              <a:t>В 1996 году по инициативе Франции, день принятия Генеральной Ассамблеей ООН текста Конвенции, было решено ежегодно </a:t>
            </a:r>
          </a:p>
          <a:p>
            <a:pPr>
              <a:lnSpc>
                <a:spcPct val="90000"/>
              </a:lnSpc>
            </a:pPr>
            <a:r>
              <a:rPr lang="ru-RU" sz="2000" b="1">
                <a:solidFill>
                  <a:srgbClr val="FF0000"/>
                </a:solidFill>
                <a:latin typeface="Calibri" pitchFamily="34" charset="0"/>
              </a:rPr>
              <a:t>20 ноября</a:t>
            </a:r>
            <a:r>
              <a:rPr lang="ru-RU" sz="2000" b="1">
                <a:latin typeface="Calibri" pitchFamily="34" charset="0"/>
              </a:rPr>
              <a:t> отмечать как </a:t>
            </a:r>
            <a:r>
              <a:rPr lang="ru-RU" sz="2000" b="1">
                <a:solidFill>
                  <a:srgbClr val="FF0000"/>
                </a:solidFill>
                <a:latin typeface="Calibri" pitchFamily="34" charset="0"/>
              </a:rPr>
              <a:t>День прав ребенка.</a:t>
            </a:r>
          </a:p>
        </p:txBody>
      </p:sp>
      <p:sp>
        <p:nvSpPr>
          <p:cNvPr id="8" name="Прямоугольник 7"/>
          <p:cNvSpPr>
            <a:spLocks noChangeArrowheads="1"/>
          </p:cNvSpPr>
          <p:nvPr/>
        </p:nvSpPr>
        <p:spPr bwMode="auto">
          <a:xfrm>
            <a:off x="1042988" y="1557338"/>
            <a:ext cx="6319837" cy="368300"/>
          </a:xfrm>
          <a:prstGeom prst="rect">
            <a:avLst/>
          </a:prstGeom>
          <a:noFill/>
          <a:ln w="9525">
            <a:noFill/>
            <a:miter lim="800000"/>
            <a:headEnd/>
            <a:tailEnd/>
          </a:ln>
        </p:spPr>
        <p:txBody>
          <a:bodyPr>
            <a:spAutoFit/>
          </a:bodyPr>
          <a:lstStyle/>
          <a:p>
            <a:r>
              <a:rPr lang="ru-RU" b="1">
                <a:latin typeface="Calibri" pitchFamily="34" charset="0"/>
              </a:rPr>
              <a:t>минимальный возраст для приема на работу не ниже 15 лет</a:t>
            </a:r>
          </a:p>
        </p:txBody>
      </p:sp>
      <p:sp>
        <p:nvSpPr>
          <p:cNvPr id="9" name="Прямоугольник 8"/>
          <p:cNvSpPr>
            <a:spLocks noChangeArrowheads="1"/>
          </p:cNvSpPr>
          <p:nvPr/>
        </p:nvSpPr>
        <p:spPr bwMode="auto">
          <a:xfrm>
            <a:off x="4356100" y="1916113"/>
            <a:ext cx="5040313" cy="647700"/>
          </a:xfrm>
          <a:prstGeom prst="rect">
            <a:avLst/>
          </a:prstGeom>
          <a:noFill/>
          <a:ln w="9525">
            <a:noFill/>
            <a:miter lim="800000"/>
            <a:headEnd/>
            <a:tailEnd/>
          </a:ln>
        </p:spPr>
        <p:txBody>
          <a:bodyPr>
            <a:spAutoFit/>
          </a:bodyPr>
          <a:lstStyle/>
          <a:p>
            <a:r>
              <a:rPr lang="ru-RU" b="1">
                <a:latin typeface="Calibri" pitchFamily="34" charset="0"/>
              </a:rPr>
              <a:t>особые требования к продолжительности </a:t>
            </a:r>
          </a:p>
          <a:p>
            <a:r>
              <a:rPr lang="ru-RU" b="1">
                <a:latin typeface="Calibri" pitchFamily="34" charset="0"/>
              </a:rPr>
              <a:t>рабочего дня и условиям труда</a:t>
            </a:r>
          </a:p>
        </p:txBody>
      </p:sp>
      <p:sp>
        <p:nvSpPr>
          <p:cNvPr id="10" name="Прямоугольник 9"/>
          <p:cNvSpPr>
            <a:spLocks noChangeArrowheads="1"/>
          </p:cNvSpPr>
          <p:nvPr/>
        </p:nvSpPr>
        <p:spPr bwMode="auto">
          <a:xfrm>
            <a:off x="971550" y="2636838"/>
            <a:ext cx="6408738" cy="646112"/>
          </a:xfrm>
          <a:prstGeom prst="rect">
            <a:avLst/>
          </a:prstGeom>
          <a:noFill/>
          <a:ln w="9525">
            <a:noFill/>
            <a:miter lim="800000"/>
            <a:headEnd/>
            <a:tailEnd/>
          </a:ln>
        </p:spPr>
        <p:txBody>
          <a:bodyPr>
            <a:spAutoFit/>
          </a:bodyPr>
          <a:lstStyle/>
          <a:p>
            <a:r>
              <a:rPr lang="ru-RU" b="1">
                <a:latin typeface="Calibri" pitchFamily="34" charset="0"/>
              </a:rPr>
              <a:t>запрещение работ, которые могут нанести вред здоровью, </a:t>
            </a:r>
          </a:p>
          <a:p>
            <a:r>
              <a:rPr lang="ru-RU" b="1">
                <a:latin typeface="Calibri" pitchFamily="34" charset="0"/>
              </a:rPr>
              <a:t>безопасности или нравственности детей</a:t>
            </a:r>
          </a:p>
        </p:txBody>
      </p:sp>
      <p:sp>
        <p:nvSpPr>
          <p:cNvPr id="11" name="Прямоугольник 10"/>
          <p:cNvSpPr>
            <a:spLocks noChangeArrowheads="1"/>
          </p:cNvSpPr>
          <p:nvPr/>
        </p:nvSpPr>
        <p:spPr bwMode="auto">
          <a:xfrm>
            <a:off x="3059113" y="3500438"/>
            <a:ext cx="6408737" cy="369887"/>
          </a:xfrm>
          <a:prstGeom prst="rect">
            <a:avLst/>
          </a:prstGeom>
          <a:noFill/>
          <a:ln w="9525">
            <a:noFill/>
            <a:miter lim="800000"/>
            <a:headEnd/>
            <a:tailEnd/>
          </a:ln>
        </p:spPr>
        <p:txBody>
          <a:bodyPr>
            <a:spAutoFit/>
          </a:bodyPr>
          <a:lstStyle/>
          <a:p>
            <a:r>
              <a:rPr lang="ru-RU" b="1">
                <a:latin typeface="Calibri" pitchFamily="34" charset="0"/>
              </a:rPr>
              <a:t>право ребенка на защиту от экономической эксплуатации </a:t>
            </a:r>
          </a:p>
        </p:txBody>
      </p:sp>
      <p:sp>
        <p:nvSpPr>
          <p:cNvPr id="12" name="Прямоугольник 11"/>
          <p:cNvSpPr>
            <a:spLocks noChangeArrowheads="1"/>
          </p:cNvSpPr>
          <p:nvPr/>
        </p:nvSpPr>
        <p:spPr bwMode="auto">
          <a:xfrm>
            <a:off x="1042988" y="4221163"/>
            <a:ext cx="7129462" cy="1477962"/>
          </a:xfrm>
          <a:prstGeom prst="rect">
            <a:avLst/>
          </a:prstGeom>
          <a:noFill/>
          <a:ln w="9525">
            <a:noFill/>
            <a:miter lim="800000"/>
            <a:headEnd/>
            <a:tailEnd/>
          </a:ln>
        </p:spPr>
        <p:txBody>
          <a:bodyPr>
            <a:spAutoFit/>
          </a:bodyPr>
          <a:lstStyle/>
          <a:p>
            <a:r>
              <a:rPr lang="ru-RU" b="1">
                <a:latin typeface="Calibri" pitchFamily="34" charset="0"/>
              </a:rPr>
              <a:t>защита от выполнения любой работы, которая может представлять опасность для его здоровья или служить препятствием в получении им образования либо наносить ущерб здоровью ребенка и его физическому, умственному, духовному, моральному и социальному развитию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0" fill="hold"/>
                                        <p:tgtEl>
                                          <p:spTgt spid="9"/>
                                        </p:tgtEl>
                                        <p:attrNameLst>
                                          <p:attrName>ppt_w</p:attrName>
                                        </p:attrNameLst>
                                      </p:cBhvr>
                                      <p:tavLst>
                                        <p:tav tm="0">
                                          <p:val>
                                            <p:fltVal val="0"/>
                                          </p:val>
                                        </p:tav>
                                        <p:tav tm="100000">
                                          <p:val>
                                            <p:strVal val="#ppt_w"/>
                                          </p:val>
                                        </p:tav>
                                      </p:tavLst>
                                    </p:anim>
                                    <p:anim calcmode="lin" valueType="num">
                                      <p:cBhvr>
                                        <p:cTn id="14" dur="3000" fill="hold"/>
                                        <p:tgtEl>
                                          <p:spTgt spid="9"/>
                                        </p:tgtEl>
                                        <p:attrNameLst>
                                          <p:attrName>ppt_h</p:attrName>
                                        </p:attrNameLst>
                                      </p:cBhvr>
                                      <p:tavLst>
                                        <p:tav tm="0">
                                          <p:val>
                                            <p:fltVal val="0"/>
                                          </p:val>
                                        </p:tav>
                                        <p:tav tm="100000">
                                          <p:val>
                                            <p:strVal val="#ppt_h"/>
                                          </p:val>
                                        </p:tav>
                                      </p:tavLst>
                                    </p:anim>
                                    <p:animEffect transition="in" filter="fade">
                                      <p:cBhvr>
                                        <p:cTn id="15" dur="3000"/>
                                        <p:tgtEl>
                                          <p:spTgt spid="9"/>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animEffect transition="in" filter="fade">
                                      <p:cBhvr>
                                        <p:cTn id="21" dur="3000"/>
                                        <p:tgtEl>
                                          <p:spTgt spid="10"/>
                                        </p:tgtEl>
                                      </p:cBhvr>
                                    </p:animEffect>
                                  </p:childTnLst>
                                </p:cTn>
                              </p:par>
                            </p:childTnLst>
                          </p:cTn>
                        </p:par>
                        <p:par>
                          <p:cTn id="22" fill="hold">
                            <p:stCondLst>
                              <p:cond delay="9000"/>
                            </p:stCondLst>
                            <p:childTnLst>
                              <p:par>
                                <p:cTn id="23" presetID="53"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0" fill="hold"/>
                                        <p:tgtEl>
                                          <p:spTgt spid="11"/>
                                        </p:tgtEl>
                                        <p:attrNameLst>
                                          <p:attrName>ppt_w</p:attrName>
                                        </p:attrNameLst>
                                      </p:cBhvr>
                                      <p:tavLst>
                                        <p:tav tm="0">
                                          <p:val>
                                            <p:fltVal val="0"/>
                                          </p:val>
                                        </p:tav>
                                        <p:tav tm="100000">
                                          <p:val>
                                            <p:strVal val="#ppt_w"/>
                                          </p:val>
                                        </p:tav>
                                      </p:tavLst>
                                    </p:anim>
                                    <p:anim calcmode="lin" valueType="num">
                                      <p:cBhvr>
                                        <p:cTn id="26" dur="3000" fill="hold"/>
                                        <p:tgtEl>
                                          <p:spTgt spid="11"/>
                                        </p:tgtEl>
                                        <p:attrNameLst>
                                          <p:attrName>ppt_h</p:attrName>
                                        </p:attrNameLst>
                                      </p:cBhvr>
                                      <p:tavLst>
                                        <p:tav tm="0">
                                          <p:val>
                                            <p:fltVal val="0"/>
                                          </p:val>
                                        </p:tav>
                                        <p:tav tm="100000">
                                          <p:val>
                                            <p:strVal val="#ppt_h"/>
                                          </p:val>
                                        </p:tav>
                                      </p:tavLst>
                                    </p:anim>
                                    <p:animEffect transition="in" filter="fade">
                                      <p:cBhvr>
                                        <p:cTn id="27" dur="3000"/>
                                        <p:tgtEl>
                                          <p:spTgt spid="11"/>
                                        </p:tgtEl>
                                      </p:cBhvr>
                                    </p:animEffect>
                                  </p:childTnLst>
                                </p:cTn>
                              </p:par>
                            </p:childTnLst>
                          </p:cTn>
                        </p:par>
                        <p:par>
                          <p:cTn id="28" fill="hold">
                            <p:stCondLst>
                              <p:cond delay="1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0" fill="hold"/>
                                        <p:tgtEl>
                                          <p:spTgt spid="12"/>
                                        </p:tgtEl>
                                        <p:attrNameLst>
                                          <p:attrName>ppt_w</p:attrName>
                                        </p:attrNameLst>
                                      </p:cBhvr>
                                      <p:tavLst>
                                        <p:tav tm="0">
                                          <p:val>
                                            <p:fltVal val="0"/>
                                          </p:val>
                                        </p:tav>
                                        <p:tav tm="100000">
                                          <p:val>
                                            <p:strVal val="#ppt_w"/>
                                          </p:val>
                                        </p:tav>
                                      </p:tavLst>
                                    </p:anim>
                                    <p:anim calcmode="lin" valueType="num">
                                      <p:cBhvr>
                                        <p:cTn id="32" dur="3000" fill="hold"/>
                                        <p:tgtEl>
                                          <p:spTgt spid="12"/>
                                        </p:tgtEl>
                                        <p:attrNameLst>
                                          <p:attrName>ppt_h</p:attrName>
                                        </p:attrNameLst>
                                      </p:cBhvr>
                                      <p:tavLst>
                                        <p:tav tm="0">
                                          <p:val>
                                            <p:fltVal val="0"/>
                                          </p:val>
                                        </p:tav>
                                        <p:tav tm="100000">
                                          <p:val>
                                            <p:strVal val="#ppt_h"/>
                                          </p:val>
                                        </p:tav>
                                      </p:tavLst>
                                    </p:anim>
                                    <p:animEffect transition="in" filter="fade">
                                      <p:cBhvr>
                                        <p:cTn id="3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9"/>
          <p:cNvPicPr>
            <a:picLocks noChangeAspect="1" noChangeArrowheads="1"/>
          </p:cNvPicPr>
          <p:nvPr/>
        </p:nvPicPr>
        <p:blipFill>
          <a:blip r:embed="rId2"/>
          <a:srcRect/>
          <a:stretch>
            <a:fillRect/>
          </a:stretch>
        </p:blipFill>
        <p:spPr bwMode="auto">
          <a:xfrm>
            <a:off x="179388" y="0"/>
            <a:ext cx="9144000" cy="6858000"/>
          </a:xfrm>
          <a:prstGeom prst="rect">
            <a:avLst/>
          </a:prstGeom>
          <a:noFill/>
          <a:ln w="9525">
            <a:noFill/>
            <a:miter lim="800000"/>
            <a:headEnd/>
            <a:tailEnd/>
          </a:ln>
        </p:spPr>
      </p:pic>
      <p:sp>
        <p:nvSpPr>
          <p:cNvPr id="4" name="Прямоугольник 3"/>
          <p:cNvSpPr/>
          <p:nvPr/>
        </p:nvSpPr>
        <p:spPr>
          <a:xfrm>
            <a:off x="971550" y="0"/>
            <a:ext cx="8064500" cy="954088"/>
          </a:xfrm>
          <a:prstGeom prst="rect">
            <a:avLst/>
          </a:prstGeom>
        </p:spPr>
        <p:txBody>
          <a:bodyPr>
            <a:spAutoFit/>
          </a:bodyP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Законодательные акты, регулирующие трудовые отношения в РФ</a:t>
            </a:r>
          </a:p>
        </p:txBody>
      </p:sp>
      <p:pic>
        <p:nvPicPr>
          <p:cNvPr id="8196" name="Picture 17" descr="КРФ"/>
          <p:cNvPicPr>
            <a:picLocks noChangeAspect="1" noChangeArrowheads="1"/>
          </p:cNvPicPr>
          <p:nvPr/>
        </p:nvPicPr>
        <p:blipFill>
          <a:blip r:embed="rId3"/>
          <a:srcRect/>
          <a:stretch>
            <a:fillRect/>
          </a:stretch>
        </p:blipFill>
        <p:spPr bwMode="auto">
          <a:xfrm>
            <a:off x="1331913" y="1052513"/>
            <a:ext cx="2519362" cy="3671887"/>
          </a:xfrm>
          <a:prstGeom prst="rect">
            <a:avLst/>
          </a:prstGeom>
          <a:noFill/>
          <a:ln w="9525">
            <a:solidFill>
              <a:schemeClr val="tx1"/>
            </a:solidFill>
            <a:miter lim="800000"/>
            <a:headEnd/>
            <a:tailEnd/>
          </a:ln>
        </p:spPr>
      </p:pic>
      <p:pic>
        <p:nvPicPr>
          <p:cNvPr id="8197" name="Picture 16" descr="Кодекс трудовой"/>
          <p:cNvPicPr>
            <a:picLocks noChangeAspect="1" noChangeArrowheads="1"/>
          </p:cNvPicPr>
          <p:nvPr/>
        </p:nvPicPr>
        <p:blipFill>
          <a:blip r:embed="rId4"/>
          <a:srcRect/>
          <a:stretch>
            <a:fillRect/>
          </a:stretch>
        </p:blipFill>
        <p:spPr bwMode="auto">
          <a:xfrm>
            <a:off x="5508625" y="1125538"/>
            <a:ext cx="2519363" cy="3598862"/>
          </a:xfrm>
          <a:prstGeom prst="rect">
            <a:avLst/>
          </a:prstGeom>
          <a:noFill/>
          <a:ln w="9525">
            <a:solidFill>
              <a:srgbClr val="000066"/>
            </a:solidFill>
            <a:miter lim="800000"/>
            <a:headEnd/>
            <a:tailEnd/>
          </a:ln>
        </p:spPr>
      </p:pic>
      <p:sp>
        <p:nvSpPr>
          <p:cNvPr id="8198" name="Rectangle 3"/>
          <p:cNvSpPr txBox="1">
            <a:spLocks noRot="1" noChangeArrowheads="1"/>
          </p:cNvSpPr>
          <p:nvPr/>
        </p:nvSpPr>
        <p:spPr bwMode="auto">
          <a:xfrm>
            <a:off x="1136650" y="4941888"/>
            <a:ext cx="8007350" cy="2303462"/>
          </a:xfrm>
          <a:prstGeom prst="rect">
            <a:avLst/>
          </a:prstGeom>
          <a:noFill/>
          <a:ln w="9525">
            <a:noFill/>
            <a:miter lim="800000"/>
            <a:headEnd/>
            <a:tailEnd/>
          </a:ln>
        </p:spPr>
        <p:txBody>
          <a:bodyPr/>
          <a:lstStyle/>
          <a:p>
            <a:pPr>
              <a:lnSpc>
                <a:spcPct val="90000"/>
              </a:lnSpc>
              <a:buFontTx/>
              <a:buBlip>
                <a:blip r:embed="rId5"/>
              </a:buBlip>
            </a:pPr>
            <a:r>
              <a:rPr lang="ru-RU" sz="2400" b="1">
                <a:latin typeface="Calibri" pitchFamily="34" charset="0"/>
                <a:cs typeface="Tahoma" pitchFamily="34" charset="0"/>
              </a:rPr>
              <a:t>   Конституция РФ</a:t>
            </a:r>
          </a:p>
          <a:p>
            <a:pPr>
              <a:lnSpc>
                <a:spcPct val="90000"/>
              </a:lnSpc>
              <a:buFontTx/>
              <a:buBlip>
                <a:blip r:embed="rId5"/>
              </a:buBlip>
            </a:pPr>
            <a:r>
              <a:rPr lang="ru-RU" sz="2400" b="1">
                <a:latin typeface="Calibri" pitchFamily="34" charset="0"/>
                <a:cs typeface="Tahoma" pitchFamily="34" charset="0"/>
              </a:rPr>
              <a:t>  Трудовой кодекс РФ</a:t>
            </a:r>
          </a:p>
          <a:p>
            <a:pPr>
              <a:lnSpc>
                <a:spcPct val="90000"/>
              </a:lnSpc>
              <a:buFontTx/>
              <a:buBlip>
                <a:blip r:embed="rId5"/>
              </a:buBlip>
            </a:pPr>
            <a:r>
              <a:rPr lang="ru-RU" sz="2400" b="1">
                <a:latin typeface="Calibri" pitchFamily="34" charset="0"/>
                <a:cs typeface="Tahoma" pitchFamily="34" charset="0"/>
              </a:rPr>
              <a:t>  Отдельные законы о труде</a:t>
            </a:r>
          </a:p>
          <a:p>
            <a:pPr>
              <a:lnSpc>
                <a:spcPct val="90000"/>
              </a:lnSpc>
              <a:buFontTx/>
              <a:buBlip>
                <a:blip r:embed="rId5"/>
              </a:buBlip>
            </a:pPr>
            <a:r>
              <a:rPr lang="ru-RU" sz="2400" b="1">
                <a:latin typeface="Calibri" pitchFamily="34" charset="0"/>
                <a:cs typeface="Tahoma" pitchFamily="34" charset="0"/>
              </a:rPr>
              <a:t>  Подзаконные нормативные акты</a:t>
            </a:r>
          </a:p>
        </p:txBody>
      </p:sp>
      <p:sp>
        <p:nvSpPr>
          <p:cNvPr id="8199" name="AutoShape 9" descr="specialnaya-ocenka-uslovij-truda-izhevs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6" name="Rectangle 6"/>
          <p:cNvSpPr>
            <a:spLocks noChangeArrowheads="1"/>
          </p:cNvSpPr>
          <p:nvPr/>
        </p:nvSpPr>
        <p:spPr bwMode="auto">
          <a:xfrm>
            <a:off x="1115616" y="2708920"/>
            <a:ext cx="3081536" cy="576064"/>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добросовестно трудиться</a:t>
            </a:r>
          </a:p>
        </p:txBody>
      </p:sp>
      <p:sp>
        <p:nvSpPr>
          <p:cNvPr id="15367" name="Rectangle 7"/>
          <p:cNvSpPr>
            <a:spLocks noChangeArrowheads="1"/>
          </p:cNvSpPr>
          <p:nvPr/>
        </p:nvSpPr>
        <p:spPr bwMode="auto">
          <a:xfrm>
            <a:off x="1115616" y="3501008"/>
            <a:ext cx="3081536" cy="64807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соблюдать трудовую</a:t>
            </a:r>
          </a:p>
          <a:p>
            <a:pPr algn="ctr">
              <a:defRPr/>
            </a:pPr>
            <a:r>
              <a:rPr lang="ru-RU" sz="2000">
                <a:solidFill>
                  <a:srgbClr val="FFFFFF"/>
                </a:solidFill>
                <a:latin typeface="Tahoma" pitchFamily="34" charset="0"/>
                <a:cs typeface="Tahoma" pitchFamily="34" charset="0"/>
              </a:rPr>
              <a:t>дисциплину</a:t>
            </a:r>
          </a:p>
        </p:txBody>
      </p:sp>
      <p:sp>
        <p:nvSpPr>
          <p:cNvPr id="15368" name="Rectangle 8"/>
          <p:cNvSpPr>
            <a:spLocks noChangeArrowheads="1"/>
          </p:cNvSpPr>
          <p:nvPr/>
        </p:nvSpPr>
        <p:spPr bwMode="auto">
          <a:xfrm>
            <a:off x="1115616" y="4437112"/>
            <a:ext cx="3081536" cy="50405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беречь имущество</a:t>
            </a:r>
          </a:p>
        </p:txBody>
      </p:sp>
      <p:sp>
        <p:nvSpPr>
          <p:cNvPr id="15369" name="Rectangle 9"/>
          <p:cNvSpPr>
            <a:spLocks noChangeArrowheads="1"/>
          </p:cNvSpPr>
          <p:nvPr/>
        </p:nvSpPr>
        <p:spPr bwMode="auto">
          <a:xfrm>
            <a:off x="1115616" y="5229200"/>
            <a:ext cx="3081536" cy="64807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выполнять нормы</a:t>
            </a:r>
          </a:p>
          <a:p>
            <a:pPr algn="ctr">
              <a:defRPr/>
            </a:pPr>
            <a:r>
              <a:rPr lang="ru-RU" sz="2000">
                <a:solidFill>
                  <a:srgbClr val="FFFFFF"/>
                </a:solidFill>
                <a:latin typeface="Tahoma" pitchFamily="34" charset="0"/>
                <a:cs typeface="Tahoma" pitchFamily="34" charset="0"/>
              </a:rPr>
              <a:t>труда</a:t>
            </a:r>
          </a:p>
        </p:txBody>
      </p:sp>
      <p:sp>
        <p:nvSpPr>
          <p:cNvPr id="15370" name="Line 10"/>
          <p:cNvSpPr>
            <a:spLocks noChangeShapeType="1"/>
          </p:cNvSpPr>
          <p:nvPr/>
        </p:nvSpPr>
        <p:spPr bwMode="auto">
          <a:xfrm>
            <a:off x="4427538" y="2349500"/>
            <a:ext cx="0" cy="3382963"/>
          </a:xfrm>
          <a:prstGeom prst="line">
            <a:avLst/>
          </a:prstGeom>
          <a:noFill/>
          <a:ln w="12700" cap="sq">
            <a:solidFill>
              <a:schemeClr val="tx1"/>
            </a:solidFill>
            <a:round/>
            <a:headEnd type="none" w="sm" len="sm"/>
            <a:tailEnd type="none" w="sm" len="sm"/>
          </a:ln>
        </p:spPr>
        <p:txBody>
          <a:bodyPr wrap="none"/>
          <a:lstStyle/>
          <a:p>
            <a:endParaRPr lang="ru-RU"/>
          </a:p>
        </p:txBody>
      </p:sp>
      <p:sp>
        <p:nvSpPr>
          <p:cNvPr id="15371" name="Rectangle 11"/>
          <p:cNvSpPr>
            <a:spLocks noChangeArrowheads="1"/>
          </p:cNvSpPr>
          <p:nvPr/>
        </p:nvSpPr>
        <p:spPr bwMode="auto">
          <a:xfrm>
            <a:off x="5651500" y="1844675"/>
            <a:ext cx="3240088" cy="53975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ru-RU" sz="3200" b="1">
                <a:solidFill>
                  <a:schemeClr val="tx1"/>
                </a:solidFill>
                <a:effectLst>
                  <a:outerShdw blurRad="38100" dist="38100" dir="2700000" algn="tl">
                    <a:srgbClr val="FFFFFF"/>
                  </a:outerShdw>
                </a:effectLst>
                <a:latin typeface="Tahoma" pitchFamily="34" charset="0"/>
                <a:cs typeface="Tahoma" pitchFamily="34" charset="0"/>
              </a:rPr>
              <a:t>Работодатель</a:t>
            </a:r>
          </a:p>
        </p:txBody>
      </p:sp>
      <p:sp>
        <p:nvSpPr>
          <p:cNvPr id="15372" name="Rectangle 12"/>
          <p:cNvSpPr>
            <a:spLocks noChangeArrowheads="1"/>
          </p:cNvSpPr>
          <p:nvPr/>
        </p:nvSpPr>
        <p:spPr bwMode="auto">
          <a:xfrm>
            <a:off x="5652120" y="2636912"/>
            <a:ext cx="2865512" cy="64807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рационально</a:t>
            </a:r>
          </a:p>
          <a:p>
            <a:pPr algn="ctr">
              <a:defRPr/>
            </a:pPr>
            <a:r>
              <a:rPr lang="ru-RU" sz="2000">
                <a:solidFill>
                  <a:srgbClr val="FFFFFF"/>
                </a:solidFill>
                <a:latin typeface="Tahoma" pitchFamily="34" charset="0"/>
                <a:cs typeface="Tahoma" pitchFamily="34" charset="0"/>
              </a:rPr>
              <a:t>использовать труд</a:t>
            </a:r>
          </a:p>
        </p:txBody>
      </p:sp>
      <p:sp>
        <p:nvSpPr>
          <p:cNvPr id="15373" name="Rectangle 13"/>
          <p:cNvSpPr>
            <a:spLocks noChangeArrowheads="1"/>
          </p:cNvSpPr>
          <p:nvPr/>
        </p:nvSpPr>
        <p:spPr bwMode="auto">
          <a:xfrm>
            <a:off x="5652120" y="3573016"/>
            <a:ext cx="2865512" cy="64807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создавать условия</a:t>
            </a:r>
          </a:p>
          <a:p>
            <a:pPr algn="ctr">
              <a:defRPr/>
            </a:pPr>
            <a:r>
              <a:rPr lang="ru-RU" sz="2000">
                <a:solidFill>
                  <a:srgbClr val="FFFFFF"/>
                </a:solidFill>
                <a:latin typeface="Tahoma" pitchFamily="34" charset="0"/>
                <a:cs typeface="Tahoma" pitchFamily="34" charset="0"/>
              </a:rPr>
              <a:t>труда</a:t>
            </a:r>
          </a:p>
        </p:txBody>
      </p:sp>
      <p:sp>
        <p:nvSpPr>
          <p:cNvPr id="15374" name="Rectangle 14"/>
          <p:cNvSpPr>
            <a:spLocks noChangeArrowheads="1"/>
          </p:cNvSpPr>
          <p:nvPr/>
        </p:nvSpPr>
        <p:spPr bwMode="auto">
          <a:xfrm>
            <a:off x="5580112" y="4581128"/>
            <a:ext cx="2952328" cy="576064"/>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оплачивать труд</a:t>
            </a:r>
          </a:p>
        </p:txBody>
      </p:sp>
      <p:sp>
        <p:nvSpPr>
          <p:cNvPr id="15375" name="Rectangle 15"/>
          <p:cNvSpPr>
            <a:spLocks noChangeArrowheads="1"/>
          </p:cNvSpPr>
          <p:nvPr/>
        </p:nvSpPr>
        <p:spPr bwMode="auto">
          <a:xfrm>
            <a:off x="5580112" y="5517232"/>
            <a:ext cx="3085728" cy="72008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осуществлять повышение</a:t>
            </a:r>
          </a:p>
          <a:p>
            <a:pPr algn="ctr">
              <a:defRPr/>
            </a:pPr>
            <a:r>
              <a:rPr lang="ru-RU" sz="2000">
                <a:solidFill>
                  <a:srgbClr val="FFFFFF"/>
                </a:solidFill>
                <a:latin typeface="Tahoma" pitchFamily="34" charset="0"/>
                <a:cs typeface="Tahoma" pitchFamily="34" charset="0"/>
              </a:rPr>
              <a:t>квалификации</a:t>
            </a:r>
          </a:p>
        </p:txBody>
      </p:sp>
      <p:sp>
        <p:nvSpPr>
          <p:cNvPr id="15376" name="Line 16"/>
          <p:cNvSpPr>
            <a:spLocks noChangeShapeType="1"/>
          </p:cNvSpPr>
          <p:nvPr/>
        </p:nvSpPr>
        <p:spPr bwMode="auto">
          <a:xfrm flipH="1">
            <a:off x="4211638" y="2997200"/>
            <a:ext cx="215900"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77" name="Line 17"/>
          <p:cNvSpPr>
            <a:spLocks noChangeShapeType="1"/>
          </p:cNvSpPr>
          <p:nvPr/>
        </p:nvSpPr>
        <p:spPr bwMode="auto">
          <a:xfrm flipH="1">
            <a:off x="4211638" y="3789363"/>
            <a:ext cx="215900"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78" name="Line 18"/>
          <p:cNvSpPr>
            <a:spLocks noChangeShapeType="1"/>
          </p:cNvSpPr>
          <p:nvPr/>
        </p:nvSpPr>
        <p:spPr bwMode="auto">
          <a:xfrm flipH="1">
            <a:off x="4211638" y="4652963"/>
            <a:ext cx="215900"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79" name="Line 19"/>
          <p:cNvSpPr>
            <a:spLocks noChangeShapeType="1"/>
          </p:cNvSpPr>
          <p:nvPr/>
        </p:nvSpPr>
        <p:spPr bwMode="auto">
          <a:xfrm flipH="1">
            <a:off x="4211638" y="5732463"/>
            <a:ext cx="215900"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80" name="Line 20"/>
          <p:cNvSpPr>
            <a:spLocks noChangeShapeType="1"/>
          </p:cNvSpPr>
          <p:nvPr/>
        </p:nvSpPr>
        <p:spPr bwMode="auto">
          <a:xfrm>
            <a:off x="8893175" y="2276475"/>
            <a:ext cx="0" cy="3657600"/>
          </a:xfrm>
          <a:prstGeom prst="line">
            <a:avLst/>
          </a:prstGeom>
          <a:noFill/>
          <a:ln w="12700" cap="sq">
            <a:solidFill>
              <a:schemeClr val="tx1"/>
            </a:solidFill>
            <a:round/>
            <a:headEnd type="none" w="sm" len="sm"/>
            <a:tailEnd type="none" w="sm" len="sm"/>
          </a:ln>
        </p:spPr>
        <p:txBody>
          <a:bodyPr wrap="none"/>
          <a:lstStyle/>
          <a:p>
            <a:endParaRPr lang="ru-RU"/>
          </a:p>
        </p:txBody>
      </p:sp>
      <p:sp>
        <p:nvSpPr>
          <p:cNvPr id="15381" name="Line 21"/>
          <p:cNvSpPr>
            <a:spLocks noChangeShapeType="1"/>
          </p:cNvSpPr>
          <p:nvPr/>
        </p:nvSpPr>
        <p:spPr bwMode="auto">
          <a:xfrm flipH="1">
            <a:off x="8532813" y="2924175"/>
            <a:ext cx="360362"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82" name="Line 22"/>
          <p:cNvSpPr>
            <a:spLocks noChangeShapeType="1"/>
          </p:cNvSpPr>
          <p:nvPr/>
        </p:nvSpPr>
        <p:spPr bwMode="auto">
          <a:xfrm flipH="1">
            <a:off x="8532813" y="3860800"/>
            <a:ext cx="360362"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83" name="Line 23"/>
          <p:cNvSpPr>
            <a:spLocks noChangeShapeType="1"/>
          </p:cNvSpPr>
          <p:nvPr/>
        </p:nvSpPr>
        <p:spPr bwMode="auto">
          <a:xfrm flipH="1">
            <a:off x="8532813" y="4868863"/>
            <a:ext cx="360362"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84" name="Line 24"/>
          <p:cNvSpPr>
            <a:spLocks noChangeShapeType="1"/>
          </p:cNvSpPr>
          <p:nvPr/>
        </p:nvSpPr>
        <p:spPr bwMode="auto">
          <a:xfrm flipH="1">
            <a:off x="8675688" y="5949950"/>
            <a:ext cx="217487"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26" name="Заголовок 5"/>
          <p:cNvSpPr txBox="1">
            <a:spLocks/>
          </p:cNvSpPr>
          <p:nvPr/>
        </p:nvSpPr>
        <p:spPr bwMode="auto">
          <a:xfrm>
            <a:off x="1042988" y="0"/>
            <a:ext cx="7921625" cy="1304925"/>
          </a:xfrm>
          <a:prstGeom prst="rect">
            <a:avLst/>
          </a:prstGeom>
          <a:noFill/>
          <a:ln w="9525">
            <a:noFill/>
            <a:miter lim="800000"/>
            <a:headEnd/>
            <a:tailEnd/>
          </a:ln>
          <a:effectLst/>
        </p:spPr>
        <p:txBody>
          <a:bodyPr anchor="ctr"/>
          <a:lstStyle/>
          <a:p>
            <a:pPr>
              <a:defRPr/>
            </a:pPr>
            <a:r>
              <a:rPr lang="ru-RU" sz="3600" b="1">
                <a:solidFill>
                  <a:srgbClr val="0070C0"/>
                </a:solidFill>
                <a:effectLst>
                  <a:outerShdw blurRad="38100" dist="38100" dir="2700000" algn="tl">
                    <a:srgbClr val="C0C0C0"/>
                  </a:outerShdw>
                </a:effectLst>
                <a:latin typeface="Tahoma" pitchFamily="34" charset="0"/>
                <a:cs typeface="Tahoma" pitchFamily="34" charset="0"/>
              </a:rPr>
              <a:t>Стороны трудовых отношений</a:t>
            </a:r>
          </a:p>
        </p:txBody>
      </p:sp>
      <p:sp>
        <p:nvSpPr>
          <p:cNvPr id="28" name="Rectangle 11"/>
          <p:cNvSpPr>
            <a:spLocks noChangeArrowheads="1"/>
          </p:cNvSpPr>
          <p:nvPr/>
        </p:nvSpPr>
        <p:spPr bwMode="auto">
          <a:xfrm>
            <a:off x="1116013" y="1844675"/>
            <a:ext cx="3311525" cy="53975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ru-RU" sz="3200" b="1">
                <a:solidFill>
                  <a:schemeClr val="tx1"/>
                </a:solidFill>
                <a:effectLst>
                  <a:outerShdw blurRad="38100" dist="38100" dir="2700000" algn="tl">
                    <a:srgbClr val="FFFFFF"/>
                  </a:outerShdw>
                </a:effectLst>
                <a:latin typeface="Tahoma" pitchFamily="34" charset="0"/>
                <a:cs typeface="Tahoma" pitchFamily="34" charset="0"/>
              </a:rPr>
              <a:t>Работник</a:t>
            </a:r>
          </a:p>
        </p:txBody>
      </p:sp>
      <p:sp>
        <p:nvSpPr>
          <p:cNvPr id="29" name="Двойная стрелка влево/вправо 28"/>
          <p:cNvSpPr>
            <a:spLocks noChangeArrowheads="1"/>
          </p:cNvSpPr>
          <p:nvPr/>
        </p:nvSpPr>
        <p:spPr bwMode="auto">
          <a:xfrm>
            <a:off x="4500563" y="1916113"/>
            <a:ext cx="998537" cy="339725"/>
          </a:xfrm>
          <a:prstGeom prst="leftRightArrow">
            <a:avLst>
              <a:gd name="adj1" fmla="val 50000"/>
              <a:gd name="adj2" fmla="val 49967"/>
            </a:avLst>
          </a:prstGeom>
          <a:solidFill>
            <a:schemeClr val="accent1"/>
          </a:solidFill>
          <a:ln w="9525" algn="ctr">
            <a:solidFill>
              <a:schemeClr val="tx1"/>
            </a:solidFill>
            <a:round/>
            <a:headEnd/>
            <a:tailEnd/>
          </a:ln>
        </p:spPr>
        <p:txBody>
          <a:bodyPr/>
          <a:lstStyle/>
          <a:p>
            <a:pPr eaLnBrk="0" hangingPunct="0"/>
            <a:endParaRPr lang="ru-RU"/>
          </a:p>
        </p:txBody>
      </p:sp>
      <p:sp>
        <p:nvSpPr>
          <p:cNvPr id="31" name="Rectangle 11"/>
          <p:cNvSpPr>
            <a:spLocks noChangeArrowheads="1"/>
          </p:cNvSpPr>
          <p:nvPr/>
        </p:nvSpPr>
        <p:spPr bwMode="auto">
          <a:xfrm>
            <a:off x="2124075" y="4292600"/>
            <a:ext cx="5400675" cy="1008063"/>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ru-RU" sz="4000" b="1">
                <a:solidFill>
                  <a:schemeClr val="tx1"/>
                </a:solidFill>
                <a:effectLst>
                  <a:outerShdw blurRad="38100" dist="38100" dir="2700000" algn="tl">
                    <a:srgbClr val="FFFFFF"/>
                  </a:outerShdw>
                </a:effectLst>
                <a:latin typeface="Tahoma" pitchFamily="34" charset="0"/>
                <a:cs typeface="Tahoma" pitchFamily="34" charset="0"/>
              </a:rPr>
              <a:t>Трудовой договор</a:t>
            </a:r>
          </a:p>
        </p:txBody>
      </p:sp>
      <p:sp>
        <p:nvSpPr>
          <p:cNvPr id="32" name="Двойная стрелка влево/вправо 31"/>
          <p:cNvSpPr>
            <a:spLocks noChangeArrowheads="1"/>
          </p:cNvSpPr>
          <p:nvPr/>
        </p:nvSpPr>
        <p:spPr bwMode="auto">
          <a:xfrm rot="-6563677">
            <a:off x="2743201" y="3255962"/>
            <a:ext cx="1193800" cy="479425"/>
          </a:xfrm>
          <a:prstGeom prst="leftRightArrow">
            <a:avLst>
              <a:gd name="adj1" fmla="val 50000"/>
              <a:gd name="adj2" fmla="val 49974"/>
            </a:avLst>
          </a:prstGeom>
          <a:solidFill>
            <a:schemeClr val="accent1"/>
          </a:solidFill>
          <a:ln w="9525" algn="ctr">
            <a:solidFill>
              <a:schemeClr val="tx1"/>
            </a:solidFill>
            <a:round/>
            <a:headEnd/>
            <a:tailEnd/>
          </a:ln>
        </p:spPr>
        <p:txBody>
          <a:bodyPr/>
          <a:lstStyle/>
          <a:p>
            <a:pPr eaLnBrk="0" hangingPunct="0"/>
            <a:endParaRPr lang="ru-RU"/>
          </a:p>
        </p:txBody>
      </p:sp>
      <p:sp>
        <p:nvSpPr>
          <p:cNvPr id="33" name="Двойная стрелка влево/вправо 32"/>
          <p:cNvSpPr>
            <a:spLocks noChangeArrowheads="1"/>
          </p:cNvSpPr>
          <p:nvPr/>
        </p:nvSpPr>
        <p:spPr bwMode="auto">
          <a:xfrm rot="-4285172">
            <a:off x="5761038" y="3255962"/>
            <a:ext cx="1193800" cy="479425"/>
          </a:xfrm>
          <a:prstGeom prst="leftRightArrow">
            <a:avLst>
              <a:gd name="adj1" fmla="val 50000"/>
              <a:gd name="adj2" fmla="val 49974"/>
            </a:avLst>
          </a:prstGeom>
          <a:solidFill>
            <a:schemeClr val="accent1"/>
          </a:solidFill>
          <a:ln w="9525" algn="ctr">
            <a:solidFill>
              <a:schemeClr val="tx1"/>
            </a:solidFill>
            <a:round/>
            <a:headEnd/>
            <a:tailEnd/>
          </a:ln>
        </p:spPr>
        <p:txBody>
          <a:bodyPr/>
          <a:lstStyle/>
          <a:p>
            <a:pPr eaLnBrk="0" hangingPunct="0"/>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0" dur="1000" fill="hold"/>
                                        <p:tgtEl>
                                          <p:spTgt spid="2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5371"/>
                                        </p:tgtEl>
                                        <p:attrNameLst>
                                          <p:attrName>style.visibility</p:attrName>
                                        </p:attrNameLst>
                                      </p:cBhvr>
                                      <p:to>
                                        <p:strVal val="visible"/>
                                      </p:to>
                                    </p:set>
                                    <p:anim calcmode="lin" valueType="num">
                                      <p:cBhvr>
                                        <p:cTn id="18" dur="500" decel="50000" fill="hold">
                                          <p:stCondLst>
                                            <p:cond delay="0"/>
                                          </p:stCondLst>
                                        </p:cTn>
                                        <p:tgtEl>
                                          <p:spTgt spid="1537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537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5371"/>
                                        </p:tgtEl>
                                        <p:attrNameLst>
                                          <p:attrName>ppt_w</p:attrName>
                                        </p:attrNameLst>
                                      </p:cBhvr>
                                      <p:tavLst>
                                        <p:tav tm="0">
                                          <p:val>
                                            <p:strVal val="#ppt_w*.05"/>
                                          </p:val>
                                        </p:tav>
                                        <p:tav tm="100000">
                                          <p:val>
                                            <p:strVal val="#ppt_w"/>
                                          </p:val>
                                        </p:tav>
                                      </p:tavLst>
                                    </p:anim>
                                    <p:anim calcmode="lin" valueType="num">
                                      <p:cBhvr>
                                        <p:cTn id="21" dur="1000" fill="hold"/>
                                        <p:tgtEl>
                                          <p:spTgt spid="1537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537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537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537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53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366"/>
                                        </p:tgtEl>
                                        <p:attrNameLst>
                                          <p:attrName>style.visibility</p:attrName>
                                        </p:attrNameLst>
                                      </p:cBhvr>
                                      <p:to>
                                        <p:strVal val="visible"/>
                                      </p:to>
                                    </p:set>
                                    <p:animEffect transition="in" filter="fade">
                                      <p:cBhvr>
                                        <p:cTn id="30" dur="2000"/>
                                        <p:tgtEl>
                                          <p:spTgt spid="153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376"/>
                                        </p:tgtEl>
                                        <p:attrNameLst>
                                          <p:attrName>style.visibility</p:attrName>
                                        </p:attrNameLst>
                                      </p:cBhvr>
                                      <p:to>
                                        <p:strVal val="visible"/>
                                      </p:to>
                                    </p:set>
                                    <p:animEffect transition="in" filter="fade">
                                      <p:cBhvr>
                                        <p:cTn id="33" dur="2000"/>
                                        <p:tgtEl>
                                          <p:spTgt spid="1537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370"/>
                                        </p:tgtEl>
                                        <p:attrNameLst>
                                          <p:attrName>style.visibility</p:attrName>
                                        </p:attrNameLst>
                                      </p:cBhvr>
                                      <p:to>
                                        <p:strVal val="visible"/>
                                      </p:to>
                                    </p:set>
                                    <p:animEffect transition="in" filter="fade">
                                      <p:cBhvr>
                                        <p:cTn id="36" dur="2000"/>
                                        <p:tgtEl>
                                          <p:spTgt spid="1537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fade">
                                      <p:cBhvr>
                                        <p:cTn id="41" dur="2000"/>
                                        <p:tgtEl>
                                          <p:spTgt spid="153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381"/>
                                        </p:tgtEl>
                                        <p:attrNameLst>
                                          <p:attrName>style.visibility</p:attrName>
                                        </p:attrNameLst>
                                      </p:cBhvr>
                                      <p:to>
                                        <p:strVal val="visible"/>
                                      </p:to>
                                    </p:set>
                                    <p:animEffect transition="in" filter="fade">
                                      <p:cBhvr>
                                        <p:cTn id="44" dur="2000"/>
                                        <p:tgtEl>
                                          <p:spTgt spid="153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380"/>
                                        </p:tgtEl>
                                        <p:attrNameLst>
                                          <p:attrName>style.visibility</p:attrName>
                                        </p:attrNameLst>
                                      </p:cBhvr>
                                      <p:to>
                                        <p:strVal val="visible"/>
                                      </p:to>
                                    </p:set>
                                    <p:animEffect transition="in" filter="fade">
                                      <p:cBhvr>
                                        <p:cTn id="47" dur="2000"/>
                                        <p:tgtEl>
                                          <p:spTgt spid="153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373"/>
                                        </p:tgtEl>
                                        <p:attrNameLst>
                                          <p:attrName>style.visibility</p:attrName>
                                        </p:attrNameLst>
                                      </p:cBhvr>
                                      <p:to>
                                        <p:strVal val="visible"/>
                                      </p:to>
                                    </p:set>
                                    <p:animEffect transition="in" filter="fade">
                                      <p:cBhvr>
                                        <p:cTn id="52" dur="2000"/>
                                        <p:tgtEl>
                                          <p:spTgt spid="153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382"/>
                                        </p:tgtEl>
                                        <p:attrNameLst>
                                          <p:attrName>style.visibility</p:attrName>
                                        </p:attrNameLst>
                                      </p:cBhvr>
                                      <p:to>
                                        <p:strVal val="visible"/>
                                      </p:to>
                                    </p:set>
                                    <p:animEffect transition="in" filter="fade">
                                      <p:cBhvr>
                                        <p:cTn id="55" dur="2000"/>
                                        <p:tgtEl>
                                          <p:spTgt spid="1538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367"/>
                                        </p:tgtEl>
                                        <p:attrNameLst>
                                          <p:attrName>style.visibility</p:attrName>
                                        </p:attrNameLst>
                                      </p:cBhvr>
                                      <p:to>
                                        <p:strVal val="visible"/>
                                      </p:to>
                                    </p:set>
                                    <p:animEffect transition="in" filter="fade">
                                      <p:cBhvr>
                                        <p:cTn id="60" dur="2000"/>
                                        <p:tgtEl>
                                          <p:spTgt spid="1536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377"/>
                                        </p:tgtEl>
                                        <p:attrNameLst>
                                          <p:attrName>style.visibility</p:attrName>
                                        </p:attrNameLst>
                                      </p:cBhvr>
                                      <p:to>
                                        <p:strVal val="visible"/>
                                      </p:to>
                                    </p:set>
                                    <p:animEffect transition="in" filter="fade">
                                      <p:cBhvr>
                                        <p:cTn id="63" dur="2000"/>
                                        <p:tgtEl>
                                          <p:spTgt spid="1537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368"/>
                                        </p:tgtEl>
                                        <p:attrNameLst>
                                          <p:attrName>style.visibility</p:attrName>
                                        </p:attrNameLst>
                                      </p:cBhvr>
                                      <p:to>
                                        <p:strVal val="visible"/>
                                      </p:to>
                                    </p:set>
                                    <p:animEffect transition="in" filter="fade">
                                      <p:cBhvr>
                                        <p:cTn id="68" dur="2000"/>
                                        <p:tgtEl>
                                          <p:spTgt spid="1536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378"/>
                                        </p:tgtEl>
                                        <p:attrNameLst>
                                          <p:attrName>style.visibility</p:attrName>
                                        </p:attrNameLst>
                                      </p:cBhvr>
                                      <p:to>
                                        <p:strVal val="visible"/>
                                      </p:to>
                                    </p:set>
                                    <p:animEffect transition="in" filter="fade">
                                      <p:cBhvr>
                                        <p:cTn id="71" dur="2000"/>
                                        <p:tgtEl>
                                          <p:spTgt spid="1537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5369"/>
                                        </p:tgtEl>
                                        <p:attrNameLst>
                                          <p:attrName>style.visibility</p:attrName>
                                        </p:attrNameLst>
                                      </p:cBhvr>
                                      <p:to>
                                        <p:strVal val="visible"/>
                                      </p:to>
                                    </p:set>
                                    <p:animEffect transition="in" filter="fade">
                                      <p:cBhvr>
                                        <p:cTn id="76" dur="2000"/>
                                        <p:tgtEl>
                                          <p:spTgt spid="1536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379"/>
                                        </p:tgtEl>
                                        <p:attrNameLst>
                                          <p:attrName>style.visibility</p:attrName>
                                        </p:attrNameLst>
                                      </p:cBhvr>
                                      <p:to>
                                        <p:strVal val="visible"/>
                                      </p:to>
                                    </p:set>
                                    <p:animEffect transition="in" filter="fade">
                                      <p:cBhvr>
                                        <p:cTn id="79" dur="2000"/>
                                        <p:tgtEl>
                                          <p:spTgt spid="1537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5374"/>
                                        </p:tgtEl>
                                        <p:attrNameLst>
                                          <p:attrName>style.visibility</p:attrName>
                                        </p:attrNameLst>
                                      </p:cBhvr>
                                      <p:to>
                                        <p:strVal val="visible"/>
                                      </p:to>
                                    </p:set>
                                    <p:animEffect transition="in" filter="fade">
                                      <p:cBhvr>
                                        <p:cTn id="84" dur="2000"/>
                                        <p:tgtEl>
                                          <p:spTgt spid="1537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383"/>
                                        </p:tgtEl>
                                        <p:attrNameLst>
                                          <p:attrName>style.visibility</p:attrName>
                                        </p:attrNameLst>
                                      </p:cBhvr>
                                      <p:to>
                                        <p:strVal val="visible"/>
                                      </p:to>
                                    </p:set>
                                    <p:animEffect transition="in" filter="fade">
                                      <p:cBhvr>
                                        <p:cTn id="87" dur="2000"/>
                                        <p:tgtEl>
                                          <p:spTgt spid="1538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375"/>
                                        </p:tgtEl>
                                        <p:attrNameLst>
                                          <p:attrName>style.visibility</p:attrName>
                                        </p:attrNameLst>
                                      </p:cBhvr>
                                      <p:to>
                                        <p:strVal val="visible"/>
                                      </p:to>
                                    </p:set>
                                    <p:animEffect transition="in" filter="fade">
                                      <p:cBhvr>
                                        <p:cTn id="92" dur="2000"/>
                                        <p:tgtEl>
                                          <p:spTgt spid="153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5384"/>
                                        </p:tgtEl>
                                        <p:attrNameLst>
                                          <p:attrName>style.visibility</p:attrName>
                                        </p:attrNameLst>
                                      </p:cBhvr>
                                      <p:to>
                                        <p:strVal val="visible"/>
                                      </p:to>
                                    </p:set>
                                    <p:animEffect transition="in" filter="fade">
                                      <p:cBhvr>
                                        <p:cTn id="95" dur="2000"/>
                                        <p:tgtEl>
                                          <p:spTgt spid="15384"/>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15366"/>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1536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5368"/>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15369"/>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5372"/>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5373"/>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5374"/>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5370"/>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5380"/>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5381"/>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5382"/>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5383"/>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5375"/>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5384"/>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537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5377"/>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5378"/>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5379"/>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2000"/>
                                        <p:tgtEl>
                                          <p:spTgt spid="3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2000"/>
                                        <p:tgtEl>
                                          <p:spTgt spid="3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2000"/>
                                        <p:tgtEl>
                                          <p:spTgt spid="2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fade">
                                      <p:cBhvr>
                                        <p:cTn id="14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0" grpId="1" animBg="1"/>
      <p:bldP spid="15371" grpId="0" animBg="1"/>
      <p:bldP spid="15376" grpId="0" animBg="1"/>
      <p:bldP spid="15376" grpId="1" animBg="1"/>
      <p:bldP spid="15377" grpId="0" animBg="1"/>
      <p:bldP spid="15377" grpId="1" animBg="1"/>
      <p:bldP spid="15378" grpId="0" animBg="1"/>
      <p:bldP spid="15378" grpId="1" animBg="1"/>
      <p:bldP spid="15379" grpId="0" animBg="1"/>
      <p:bldP spid="15379" grpId="1" animBg="1"/>
      <p:bldP spid="15380" grpId="0" animBg="1"/>
      <p:bldP spid="15380" grpId="1" animBg="1"/>
      <p:bldP spid="15381" grpId="0" animBg="1"/>
      <p:bldP spid="15381" grpId="1" animBg="1"/>
      <p:bldP spid="15382" grpId="0" animBg="1"/>
      <p:bldP spid="15382" grpId="1" animBg="1"/>
      <p:bldP spid="15383" grpId="0" animBg="1"/>
      <p:bldP spid="15383" grpId="1" animBg="1"/>
      <p:bldP spid="15384" grpId="0" animBg="1"/>
      <p:bldP spid="15384" grpId="1" animBg="1"/>
      <p:bldP spid="28" grpId="0" animBg="1"/>
      <p:bldP spid="29"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9"/>
          <p:cNvPicPr>
            <a:picLocks noChangeAspect="1" noChangeArrowheads="1"/>
          </p:cNvPicPr>
          <p:nvPr/>
        </p:nvPicPr>
        <p:blipFill>
          <a:blip r:embed="rId2"/>
          <a:srcRect/>
          <a:stretch>
            <a:fillRect/>
          </a:stretch>
        </p:blipFill>
        <p:spPr bwMode="auto">
          <a:xfrm>
            <a:off x="0" y="0"/>
            <a:ext cx="9144000" cy="6973888"/>
          </a:xfrm>
          <a:prstGeom prst="rect">
            <a:avLst/>
          </a:prstGeom>
          <a:noFill/>
          <a:ln w="9525">
            <a:noFill/>
            <a:miter lim="800000"/>
            <a:headEnd/>
            <a:tailEnd/>
          </a:ln>
        </p:spPr>
      </p:pic>
      <p:sp>
        <p:nvSpPr>
          <p:cNvPr id="3" name="Заголовок 5"/>
          <p:cNvSpPr txBox="1">
            <a:spLocks/>
          </p:cNvSpPr>
          <p:nvPr/>
        </p:nvSpPr>
        <p:spPr bwMode="auto">
          <a:xfrm>
            <a:off x="1619250" y="0"/>
            <a:ext cx="6445250" cy="1304925"/>
          </a:xfrm>
          <a:prstGeom prst="rect">
            <a:avLst/>
          </a:prstGeom>
          <a:noFill/>
          <a:ln w="9525">
            <a:noFill/>
            <a:miter lim="800000"/>
            <a:headEnd/>
            <a:tailEnd/>
          </a:ln>
          <a:effectLst/>
        </p:spPr>
        <p:txBody>
          <a:bodyPr anchor="ctr"/>
          <a:lstStyle/>
          <a:p>
            <a:pPr>
              <a:defRPr/>
            </a:pPr>
            <a:r>
              <a:rPr lang="ru-RU" sz="4800" b="1">
                <a:solidFill>
                  <a:srgbClr val="0070C0"/>
                </a:solidFill>
                <a:effectLst>
                  <a:outerShdw blurRad="38100" dist="38100" dir="2700000" algn="tl">
                    <a:srgbClr val="C0C0C0"/>
                  </a:outerShdw>
                </a:effectLst>
                <a:latin typeface="Tahoma" pitchFamily="34" charset="0"/>
                <a:cs typeface="Tahoma" pitchFamily="34" charset="0"/>
              </a:rPr>
              <a:t>Трудовой договор</a:t>
            </a:r>
          </a:p>
        </p:txBody>
      </p:sp>
      <p:sp>
        <p:nvSpPr>
          <p:cNvPr id="4" name="Rectangle 3"/>
          <p:cNvSpPr txBox="1">
            <a:spLocks noChangeArrowheads="1"/>
          </p:cNvSpPr>
          <p:nvPr/>
        </p:nvSpPr>
        <p:spPr bwMode="auto">
          <a:xfrm>
            <a:off x="1042988" y="1484313"/>
            <a:ext cx="7762875" cy="3457575"/>
          </a:xfrm>
          <a:prstGeom prst="rect">
            <a:avLst/>
          </a:prstGeom>
          <a:noFill/>
          <a:ln w="9525">
            <a:noFill/>
            <a:miter lim="800000"/>
            <a:headEnd/>
            <a:tailEnd/>
          </a:ln>
        </p:spPr>
        <p:txBody>
          <a:bodyPr/>
          <a:lstStyle/>
          <a:p>
            <a:pPr algn="just">
              <a:spcBef>
                <a:spcPct val="20000"/>
              </a:spcBef>
            </a:pPr>
            <a:r>
              <a:rPr lang="ru-RU" sz="2400" b="1">
                <a:solidFill>
                  <a:srgbClr val="10253F"/>
                </a:solidFill>
                <a:latin typeface="Tahoma" pitchFamily="34" charset="0"/>
                <a:cs typeface="Tahoma" pitchFamily="34" charset="0"/>
              </a:rPr>
              <a:t>      </a:t>
            </a:r>
            <a:r>
              <a:rPr lang="ru-RU" sz="2400" b="1">
                <a:solidFill>
                  <a:srgbClr val="10253F"/>
                </a:solidFill>
                <a:latin typeface="Calibri" pitchFamily="34" charset="0"/>
                <a:cs typeface="Tahoma" pitchFamily="34" charset="0"/>
              </a:rPr>
              <a:t>Трудовой договор – соглашение между работником и работодателем, в соответствии с которым работодатель обязуется предоставить работу по обусловленной трудовой функции, обеспечить условия труда, а работник обязуется лично выполнять определенную этим соглашением трудовую функцию в интересах, под контролем работодателя, соблюдать действующие правила трудового распорядка </a:t>
            </a:r>
            <a:r>
              <a:rPr lang="ru-RU" sz="2400" b="1" i="1">
                <a:latin typeface="Calibri" pitchFamily="34" charset="0"/>
              </a:rPr>
              <a:t>(ст. 56 Трудового Кодекса РФ).</a:t>
            </a:r>
            <a:endParaRPr lang="ru-RU" sz="2400" b="1">
              <a:solidFill>
                <a:srgbClr val="10253F"/>
              </a:solidFill>
              <a:latin typeface="Calibri" pitchFamily="34" charset="0"/>
              <a:cs typeface="Tahoma" pitchFamily="34" charset="0"/>
            </a:endParaRPr>
          </a:p>
        </p:txBody>
      </p:sp>
      <p:pic>
        <p:nvPicPr>
          <p:cNvPr id="10245" name="Рисунок 6" descr="14105 копия.tif"/>
          <p:cNvPicPr>
            <a:picLocks noChangeAspect="1"/>
          </p:cNvPicPr>
          <p:nvPr/>
        </p:nvPicPr>
        <p:blipFill>
          <a:blip r:embed="rId3"/>
          <a:srcRect/>
          <a:stretch>
            <a:fillRect/>
          </a:stretch>
        </p:blipFill>
        <p:spPr bwMode="auto">
          <a:xfrm>
            <a:off x="5076825" y="3789363"/>
            <a:ext cx="3671888" cy="3548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19"/>
          <p:cNvPicPr>
            <a:picLocks noChangeAspect="1" noChangeArrowheads="1"/>
          </p:cNvPicPr>
          <p:nvPr/>
        </p:nvPicPr>
        <p:blipFill>
          <a:blip r:embed="rId2"/>
          <a:srcRect/>
          <a:stretch>
            <a:fillRect/>
          </a:stretch>
        </p:blipFill>
        <p:spPr bwMode="auto">
          <a:xfrm>
            <a:off x="0" y="-115888"/>
            <a:ext cx="9144000" cy="6973888"/>
          </a:xfrm>
          <a:prstGeom prst="rect">
            <a:avLst/>
          </a:prstGeom>
          <a:noFill/>
          <a:ln w="9525">
            <a:noFill/>
            <a:miter lim="800000"/>
            <a:headEnd/>
            <a:tailEnd/>
          </a:ln>
        </p:spPr>
      </p:pic>
      <p:pic>
        <p:nvPicPr>
          <p:cNvPr id="17" name="Рисунок 16" descr="125.jpeg"/>
          <p:cNvPicPr>
            <a:picLocks noChangeAspect="1"/>
          </p:cNvPicPr>
          <p:nvPr/>
        </p:nvPicPr>
        <p:blipFill>
          <a:blip r:embed="rId3"/>
          <a:srcRect/>
          <a:stretch>
            <a:fillRect/>
          </a:stretch>
        </p:blipFill>
        <p:spPr bwMode="auto">
          <a:xfrm>
            <a:off x="2484438" y="260350"/>
            <a:ext cx="4324350" cy="6229350"/>
          </a:xfrm>
          <a:prstGeom prst="rect">
            <a:avLst/>
          </a:prstGeom>
          <a:noFill/>
          <a:ln w="9525">
            <a:noFill/>
            <a:miter lim="800000"/>
            <a:headEnd/>
            <a:tailEnd/>
          </a:ln>
        </p:spPr>
      </p:pic>
      <p:pic>
        <p:nvPicPr>
          <p:cNvPr id="18" name="Рисунок 17" descr="64947-76755316_1598.tif"/>
          <p:cNvPicPr>
            <a:picLocks noChangeAspect="1"/>
          </p:cNvPicPr>
          <p:nvPr/>
        </p:nvPicPr>
        <p:blipFill>
          <a:blip r:embed="rId4"/>
          <a:srcRect/>
          <a:stretch>
            <a:fillRect/>
          </a:stretch>
        </p:blipFill>
        <p:spPr bwMode="auto">
          <a:xfrm>
            <a:off x="2051050" y="-171450"/>
            <a:ext cx="5662613" cy="6726238"/>
          </a:xfrm>
          <a:prstGeom prst="rect">
            <a:avLst/>
          </a:prstGeom>
          <a:noFill/>
          <a:ln w="9525">
            <a:noFill/>
            <a:miter lim="800000"/>
            <a:headEnd/>
            <a:tailEnd/>
          </a:ln>
        </p:spPr>
      </p:pic>
      <p:pic>
        <p:nvPicPr>
          <p:cNvPr id="19" name="Рисунок 18" descr="strax.jpg"/>
          <p:cNvPicPr>
            <a:picLocks noChangeAspect="1"/>
          </p:cNvPicPr>
          <p:nvPr/>
        </p:nvPicPr>
        <p:blipFill>
          <a:blip r:embed="rId5"/>
          <a:srcRect/>
          <a:stretch>
            <a:fillRect/>
          </a:stretch>
        </p:blipFill>
        <p:spPr bwMode="auto">
          <a:xfrm>
            <a:off x="1871663" y="1365250"/>
            <a:ext cx="5795962" cy="3863975"/>
          </a:xfrm>
          <a:prstGeom prst="rect">
            <a:avLst/>
          </a:prstGeom>
          <a:noFill/>
          <a:ln w="9525">
            <a:noFill/>
            <a:miter lim="800000"/>
            <a:headEnd/>
            <a:tailEnd/>
          </a:ln>
        </p:spPr>
      </p:pic>
      <p:pic>
        <p:nvPicPr>
          <p:cNvPr id="20" name="Рисунок 19" descr="1286198_0.jpg"/>
          <p:cNvPicPr>
            <a:picLocks noChangeAspect="1"/>
          </p:cNvPicPr>
          <p:nvPr/>
        </p:nvPicPr>
        <p:blipFill>
          <a:blip r:embed="rId6"/>
          <a:srcRect/>
          <a:stretch>
            <a:fillRect/>
          </a:stretch>
        </p:blipFill>
        <p:spPr bwMode="auto">
          <a:xfrm rot="-1142131">
            <a:off x="1582738" y="749300"/>
            <a:ext cx="3884612" cy="5284788"/>
          </a:xfrm>
          <a:prstGeom prst="rect">
            <a:avLst/>
          </a:prstGeom>
          <a:noFill/>
          <a:ln w="9525">
            <a:noFill/>
            <a:miter lim="800000"/>
            <a:headEnd/>
            <a:tailEnd/>
          </a:ln>
        </p:spPr>
      </p:pic>
      <p:pic>
        <p:nvPicPr>
          <p:cNvPr id="21" name="Рисунок 20" descr="sm_users_img-36691.jpg"/>
          <p:cNvPicPr>
            <a:picLocks noChangeAspect="1"/>
          </p:cNvPicPr>
          <p:nvPr/>
        </p:nvPicPr>
        <p:blipFill>
          <a:blip r:embed="rId7"/>
          <a:srcRect/>
          <a:stretch>
            <a:fillRect/>
          </a:stretch>
        </p:blipFill>
        <p:spPr bwMode="auto">
          <a:xfrm rot="1421251">
            <a:off x="4816475" y="452438"/>
            <a:ext cx="3254375" cy="4767262"/>
          </a:xfrm>
          <a:prstGeom prst="rect">
            <a:avLst/>
          </a:prstGeom>
          <a:noFill/>
          <a:ln w="9525">
            <a:noFill/>
            <a:miter lim="800000"/>
            <a:headEnd/>
            <a:tailEnd/>
          </a:ln>
        </p:spPr>
      </p:pic>
      <p:pic>
        <p:nvPicPr>
          <p:cNvPr id="22" name="Рисунок 21" descr="medspravka_086u.jpg"/>
          <p:cNvPicPr>
            <a:picLocks noChangeAspect="1"/>
          </p:cNvPicPr>
          <p:nvPr/>
        </p:nvPicPr>
        <p:blipFill>
          <a:blip r:embed="rId8"/>
          <a:stretch>
            <a:fillRect/>
          </a:stretch>
        </p:blipFill>
        <p:spPr>
          <a:xfrm>
            <a:off x="2627313" y="0"/>
            <a:ext cx="4713287" cy="6669088"/>
          </a:xfrm>
          <a:prstGeom prst="rect">
            <a:avLst/>
          </a:prstGeom>
          <a:ln w="19050">
            <a:solidFill>
              <a:srgbClr val="002060"/>
            </a:solidFill>
            <a:round/>
          </a:ln>
          <a:effectLst>
            <a:outerShdw blurRad="279400" dist="152400" dir="372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0" fill="hold"/>
                                        <p:tgtEl>
                                          <p:spTgt spid="17"/>
                                        </p:tgtEl>
                                        <p:attrNameLst>
                                          <p:attrName>ppt_w</p:attrName>
                                        </p:attrNameLst>
                                      </p:cBhvr>
                                      <p:tavLst>
                                        <p:tav tm="0">
                                          <p:val>
                                            <p:fltVal val="0"/>
                                          </p:val>
                                        </p:tav>
                                        <p:tav tm="100000">
                                          <p:val>
                                            <p:strVal val="#ppt_w"/>
                                          </p:val>
                                        </p:tav>
                                      </p:tavLst>
                                    </p:anim>
                                    <p:anim calcmode="lin" valueType="num">
                                      <p:cBhvr>
                                        <p:cTn id="8" dur="3000" fill="hold"/>
                                        <p:tgtEl>
                                          <p:spTgt spid="17"/>
                                        </p:tgtEl>
                                        <p:attrNameLst>
                                          <p:attrName>ppt_h</p:attrName>
                                        </p:attrNameLst>
                                      </p:cBhvr>
                                      <p:tavLst>
                                        <p:tav tm="0">
                                          <p:val>
                                            <p:fltVal val="0"/>
                                          </p:val>
                                        </p:tav>
                                        <p:tav tm="100000">
                                          <p:val>
                                            <p:strVal val="#ppt_h"/>
                                          </p:val>
                                        </p:tav>
                                      </p:tavLst>
                                    </p:anim>
                                    <p:animEffect transition="in" filter="fade">
                                      <p:cBhvr>
                                        <p:cTn id="9" dur="3000"/>
                                        <p:tgtEl>
                                          <p:spTgt spid="17"/>
                                        </p:tgtEl>
                                      </p:cBhvr>
                                    </p:animEffect>
                                  </p:childTnLst>
                                </p:cTn>
                              </p:par>
                            </p:childTnLst>
                          </p:cTn>
                        </p:par>
                        <p:par>
                          <p:cTn id="10" fill="hold">
                            <p:stCondLst>
                              <p:cond delay="3000"/>
                            </p:stCondLst>
                            <p:childTnLst>
                              <p:par>
                                <p:cTn id="11" presetID="53" presetClass="exit" presetSubtype="0" fill="hold" nodeType="afterEffect">
                                  <p:stCondLst>
                                    <p:cond delay="0"/>
                                  </p:stCondLst>
                                  <p:childTnLst>
                                    <p:anim calcmode="lin" valueType="num">
                                      <p:cBhvr>
                                        <p:cTn id="12" dur="1000"/>
                                        <p:tgtEl>
                                          <p:spTgt spid="17"/>
                                        </p:tgtEl>
                                        <p:attrNameLst>
                                          <p:attrName>ppt_w</p:attrName>
                                        </p:attrNameLst>
                                      </p:cBhvr>
                                      <p:tavLst>
                                        <p:tav tm="0">
                                          <p:val>
                                            <p:strVal val="ppt_w"/>
                                          </p:val>
                                        </p:tav>
                                        <p:tav tm="100000">
                                          <p:val>
                                            <p:fltVal val="0"/>
                                          </p:val>
                                        </p:tav>
                                      </p:tavLst>
                                    </p:anim>
                                    <p:anim calcmode="lin" valueType="num">
                                      <p:cBhvr>
                                        <p:cTn id="13" dur="1000"/>
                                        <p:tgtEl>
                                          <p:spTgt spid="17"/>
                                        </p:tgtEl>
                                        <p:attrNameLst>
                                          <p:attrName>ppt_h</p:attrName>
                                        </p:attrNameLst>
                                      </p:cBhvr>
                                      <p:tavLst>
                                        <p:tav tm="0">
                                          <p:val>
                                            <p:strVal val="ppt_h"/>
                                          </p:val>
                                        </p:tav>
                                        <p:tav tm="100000">
                                          <p:val>
                                            <p:fltVal val="0"/>
                                          </p:val>
                                        </p:tav>
                                      </p:tavLst>
                                    </p:anim>
                                    <p:animEffect transition="out" filter="fade">
                                      <p:cBhvr>
                                        <p:cTn id="14" dur="1000"/>
                                        <p:tgtEl>
                                          <p:spTgt spid="17"/>
                                        </p:tgtEl>
                                      </p:cBhvr>
                                    </p:animEffect>
                                    <p:set>
                                      <p:cBhvr>
                                        <p:cTn id="15" dur="1" fill="hold">
                                          <p:stCondLst>
                                            <p:cond delay="999"/>
                                          </p:stCondLst>
                                        </p:cTn>
                                        <p:tgtEl>
                                          <p:spTgt spid="17"/>
                                        </p:tgtEl>
                                        <p:attrNameLst>
                                          <p:attrName>style.visibility</p:attrName>
                                        </p:attrNameLst>
                                      </p:cBhvr>
                                      <p:to>
                                        <p:strVal val="hidden"/>
                                      </p:to>
                                    </p:se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0" fill="hold"/>
                                        <p:tgtEl>
                                          <p:spTgt spid="18"/>
                                        </p:tgtEl>
                                        <p:attrNameLst>
                                          <p:attrName>ppt_w</p:attrName>
                                        </p:attrNameLst>
                                      </p:cBhvr>
                                      <p:tavLst>
                                        <p:tav tm="0">
                                          <p:val>
                                            <p:fltVal val="0"/>
                                          </p:val>
                                        </p:tav>
                                        <p:tav tm="100000">
                                          <p:val>
                                            <p:strVal val="#ppt_w"/>
                                          </p:val>
                                        </p:tav>
                                      </p:tavLst>
                                    </p:anim>
                                    <p:anim calcmode="lin" valueType="num">
                                      <p:cBhvr>
                                        <p:cTn id="20" dur="3000" fill="hold"/>
                                        <p:tgtEl>
                                          <p:spTgt spid="18"/>
                                        </p:tgtEl>
                                        <p:attrNameLst>
                                          <p:attrName>ppt_h</p:attrName>
                                        </p:attrNameLst>
                                      </p:cBhvr>
                                      <p:tavLst>
                                        <p:tav tm="0">
                                          <p:val>
                                            <p:fltVal val="0"/>
                                          </p:val>
                                        </p:tav>
                                        <p:tav tm="100000">
                                          <p:val>
                                            <p:strVal val="#ppt_h"/>
                                          </p:val>
                                        </p:tav>
                                      </p:tavLst>
                                    </p:anim>
                                    <p:animEffect transition="in" filter="fade">
                                      <p:cBhvr>
                                        <p:cTn id="21" dur="3000"/>
                                        <p:tgtEl>
                                          <p:spTgt spid="18"/>
                                        </p:tgtEl>
                                      </p:cBhvr>
                                    </p:animEffect>
                                  </p:childTnLst>
                                </p:cTn>
                              </p:par>
                            </p:childTnLst>
                          </p:cTn>
                        </p:par>
                        <p:par>
                          <p:cTn id="22" fill="hold">
                            <p:stCondLst>
                              <p:cond delay="7000"/>
                            </p:stCondLst>
                            <p:childTnLst>
                              <p:par>
                                <p:cTn id="23" presetID="53" presetClass="exit" presetSubtype="0" fill="hold" nodeType="afterEffect">
                                  <p:stCondLst>
                                    <p:cond delay="0"/>
                                  </p:stCondLst>
                                  <p:childTnLst>
                                    <p:anim calcmode="lin" valueType="num">
                                      <p:cBhvr>
                                        <p:cTn id="24" dur="1000"/>
                                        <p:tgtEl>
                                          <p:spTgt spid="18"/>
                                        </p:tgtEl>
                                        <p:attrNameLst>
                                          <p:attrName>ppt_w</p:attrName>
                                        </p:attrNameLst>
                                      </p:cBhvr>
                                      <p:tavLst>
                                        <p:tav tm="0">
                                          <p:val>
                                            <p:strVal val="ppt_w"/>
                                          </p:val>
                                        </p:tav>
                                        <p:tav tm="100000">
                                          <p:val>
                                            <p:fltVal val="0"/>
                                          </p:val>
                                        </p:tav>
                                      </p:tavLst>
                                    </p:anim>
                                    <p:anim calcmode="lin" valueType="num">
                                      <p:cBhvr>
                                        <p:cTn id="25" dur="1000"/>
                                        <p:tgtEl>
                                          <p:spTgt spid="18"/>
                                        </p:tgtEl>
                                        <p:attrNameLst>
                                          <p:attrName>ppt_h</p:attrName>
                                        </p:attrNameLst>
                                      </p:cBhvr>
                                      <p:tavLst>
                                        <p:tav tm="0">
                                          <p:val>
                                            <p:strVal val="ppt_h"/>
                                          </p:val>
                                        </p:tav>
                                        <p:tav tm="100000">
                                          <p:val>
                                            <p:fltVal val="0"/>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cTn>
                              </p:par>
                            </p:childTnLst>
                          </p:cTn>
                        </p:par>
                        <p:par>
                          <p:cTn id="28" fill="hold">
                            <p:stCondLst>
                              <p:cond delay="8000"/>
                            </p:stCondLst>
                            <p:childTnLst>
                              <p:par>
                                <p:cTn id="29" presetID="53"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0" fill="hold"/>
                                        <p:tgtEl>
                                          <p:spTgt spid="19"/>
                                        </p:tgtEl>
                                        <p:attrNameLst>
                                          <p:attrName>ppt_w</p:attrName>
                                        </p:attrNameLst>
                                      </p:cBhvr>
                                      <p:tavLst>
                                        <p:tav tm="0">
                                          <p:val>
                                            <p:fltVal val="0"/>
                                          </p:val>
                                        </p:tav>
                                        <p:tav tm="100000">
                                          <p:val>
                                            <p:strVal val="#ppt_w"/>
                                          </p:val>
                                        </p:tav>
                                      </p:tavLst>
                                    </p:anim>
                                    <p:anim calcmode="lin" valueType="num">
                                      <p:cBhvr>
                                        <p:cTn id="32" dur="3000" fill="hold"/>
                                        <p:tgtEl>
                                          <p:spTgt spid="19"/>
                                        </p:tgtEl>
                                        <p:attrNameLst>
                                          <p:attrName>ppt_h</p:attrName>
                                        </p:attrNameLst>
                                      </p:cBhvr>
                                      <p:tavLst>
                                        <p:tav tm="0">
                                          <p:val>
                                            <p:fltVal val="0"/>
                                          </p:val>
                                        </p:tav>
                                        <p:tav tm="100000">
                                          <p:val>
                                            <p:strVal val="#ppt_h"/>
                                          </p:val>
                                        </p:tav>
                                      </p:tavLst>
                                    </p:anim>
                                    <p:animEffect transition="in" filter="fade">
                                      <p:cBhvr>
                                        <p:cTn id="33" dur="3000"/>
                                        <p:tgtEl>
                                          <p:spTgt spid="19"/>
                                        </p:tgtEl>
                                      </p:cBhvr>
                                    </p:animEffect>
                                  </p:childTnLst>
                                </p:cTn>
                              </p:par>
                            </p:childTnLst>
                          </p:cTn>
                        </p:par>
                        <p:par>
                          <p:cTn id="34" fill="hold">
                            <p:stCondLst>
                              <p:cond delay="11000"/>
                            </p:stCondLst>
                            <p:childTnLst>
                              <p:par>
                                <p:cTn id="35" presetID="53" presetClass="exit" presetSubtype="0" fill="hold" nodeType="afterEffect">
                                  <p:stCondLst>
                                    <p:cond delay="0"/>
                                  </p:stCondLst>
                                  <p:childTnLst>
                                    <p:anim calcmode="lin" valueType="num">
                                      <p:cBhvr>
                                        <p:cTn id="36" dur="1000"/>
                                        <p:tgtEl>
                                          <p:spTgt spid="19"/>
                                        </p:tgtEl>
                                        <p:attrNameLst>
                                          <p:attrName>ppt_w</p:attrName>
                                        </p:attrNameLst>
                                      </p:cBhvr>
                                      <p:tavLst>
                                        <p:tav tm="0">
                                          <p:val>
                                            <p:strVal val="ppt_w"/>
                                          </p:val>
                                        </p:tav>
                                        <p:tav tm="100000">
                                          <p:val>
                                            <p:fltVal val="0"/>
                                          </p:val>
                                        </p:tav>
                                      </p:tavLst>
                                    </p:anim>
                                    <p:anim calcmode="lin" valueType="num">
                                      <p:cBhvr>
                                        <p:cTn id="37" dur="1000"/>
                                        <p:tgtEl>
                                          <p:spTgt spid="19"/>
                                        </p:tgtEl>
                                        <p:attrNameLst>
                                          <p:attrName>ppt_h</p:attrName>
                                        </p:attrNameLst>
                                      </p:cBhvr>
                                      <p:tavLst>
                                        <p:tav tm="0">
                                          <p:val>
                                            <p:strVal val="ppt_h"/>
                                          </p:val>
                                        </p:tav>
                                        <p:tav tm="100000">
                                          <p:val>
                                            <p:fltVal val="0"/>
                                          </p:val>
                                        </p:tav>
                                      </p:tavLst>
                                    </p:anim>
                                    <p:animEffect transition="out" filter="fade">
                                      <p:cBhvr>
                                        <p:cTn id="38" dur="1000"/>
                                        <p:tgtEl>
                                          <p:spTgt spid="19"/>
                                        </p:tgtEl>
                                      </p:cBhvr>
                                    </p:animEffect>
                                    <p:set>
                                      <p:cBhvr>
                                        <p:cTn id="39" dur="1" fill="hold">
                                          <p:stCondLst>
                                            <p:cond delay="999"/>
                                          </p:stCondLst>
                                        </p:cTn>
                                        <p:tgtEl>
                                          <p:spTgt spid="19"/>
                                        </p:tgtEl>
                                        <p:attrNameLst>
                                          <p:attrName>style.visibility</p:attrName>
                                        </p:attrNameLst>
                                      </p:cBhvr>
                                      <p:to>
                                        <p:strVal val="hidden"/>
                                      </p:to>
                                    </p:set>
                                  </p:childTnLst>
                                </p:cTn>
                              </p:par>
                            </p:childTnLst>
                          </p:cTn>
                        </p:par>
                        <p:par>
                          <p:cTn id="40" fill="hold">
                            <p:stCondLst>
                              <p:cond delay="12000"/>
                            </p:stCondLst>
                            <p:childTnLst>
                              <p:par>
                                <p:cTn id="41" presetID="53"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3000" fill="hold"/>
                                        <p:tgtEl>
                                          <p:spTgt spid="20"/>
                                        </p:tgtEl>
                                        <p:attrNameLst>
                                          <p:attrName>ppt_w</p:attrName>
                                        </p:attrNameLst>
                                      </p:cBhvr>
                                      <p:tavLst>
                                        <p:tav tm="0">
                                          <p:val>
                                            <p:fltVal val="0"/>
                                          </p:val>
                                        </p:tav>
                                        <p:tav tm="100000">
                                          <p:val>
                                            <p:strVal val="#ppt_w"/>
                                          </p:val>
                                        </p:tav>
                                      </p:tavLst>
                                    </p:anim>
                                    <p:anim calcmode="lin" valueType="num">
                                      <p:cBhvr>
                                        <p:cTn id="44" dur="3000" fill="hold"/>
                                        <p:tgtEl>
                                          <p:spTgt spid="20"/>
                                        </p:tgtEl>
                                        <p:attrNameLst>
                                          <p:attrName>ppt_h</p:attrName>
                                        </p:attrNameLst>
                                      </p:cBhvr>
                                      <p:tavLst>
                                        <p:tav tm="0">
                                          <p:val>
                                            <p:fltVal val="0"/>
                                          </p:val>
                                        </p:tav>
                                        <p:tav tm="100000">
                                          <p:val>
                                            <p:strVal val="#ppt_h"/>
                                          </p:val>
                                        </p:tav>
                                      </p:tavLst>
                                    </p:anim>
                                    <p:animEffect transition="in" filter="fade">
                                      <p:cBhvr>
                                        <p:cTn id="45" dur="3000"/>
                                        <p:tgtEl>
                                          <p:spTgt spid="20"/>
                                        </p:tgtEl>
                                      </p:cBhvr>
                                    </p:animEffect>
                                  </p:childTnLst>
                                </p:cTn>
                              </p:par>
                              <p:par>
                                <p:cTn id="46" presetID="53"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3000" fill="hold"/>
                                        <p:tgtEl>
                                          <p:spTgt spid="21"/>
                                        </p:tgtEl>
                                        <p:attrNameLst>
                                          <p:attrName>ppt_w</p:attrName>
                                        </p:attrNameLst>
                                      </p:cBhvr>
                                      <p:tavLst>
                                        <p:tav tm="0">
                                          <p:val>
                                            <p:fltVal val="0"/>
                                          </p:val>
                                        </p:tav>
                                        <p:tav tm="100000">
                                          <p:val>
                                            <p:strVal val="#ppt_w"/>
                                          </p:val>
                                        </p:tav>
                                      </p:tavLst>
                                    </p:anim>
                                    <p:anim calcmode="lin" valueType="num">
                                      <p:cBhvr>
                                        <p:cTn id="49" dur="3000" fill="hold"/>
                                        <p:tgtEl>
                                          <p:spTgt spid="21"/>
                                        </p:tgtEl>
                                        <p:attrNameLst>
                                          <p:attrName>ppt_h</p:attrName>
                                        </p:attrNameLst>
                                      </p:cBhvr>
                                      <p:tavLst>
                                        <p:tav tm="0">
                                          <p:val>
                                            <p:fltVal val="0"/>
                                          </p:val>
                                        </p:tav>
                                        <p:tav tm="100000">
                                          <p:val>
                                            <p:strVal val="#ppt_h"/>
                                          </p:val>
                                        </p:tav>
                                      </p:tavLst>
                                    </p:anim>
                                    <p:animEffect transition="in" filter="fade">
                                      <p:cBhvr>
                                        <p:cTn id="50" dur="3000"/>
                                        <p:tgtEl>
                                          <p:spTgt spid="21"/>
                                        </p:tgtEl>
                                      </p:cBhvr>
                                    </p:animEffect>
                                  </p:childTnLst>
                                </p:cTn>
                              </p:par>
                            </p:childTnLst>
                          </p:cTn>
                        </p:par>
                        <p:par>
                          <p:cTn id="51" fill="hold">
                            <p:stCondLst>
                              <p:cond delay="15000"/>
                            </p:stCondLst>
                            <p:childTnLst>
                              <p:par>
                                <p:cTn id="52" presetID="53" presetClass="exit" presetSubtype="0" fill="hold" nodeType="afterEffect">
                                  <p:stCondLst>
                                    <p:cond delay="0"/>
                                  </p:stCondLst>
                                  <p:childTnLst>
                                    <p:anim calcmode="lin" valueType="num">
                                      <p:cBhvr>
                                        <p:cTn id="53" dur="1000"/>
                                        <p:tgtEl>
                                          <p:spTgt spid="20"/>
                                        </p:tgtEl>
                                        <p:attrNameLst>
                                          <p:attrName>ppt_w</p:attrName>
                                        </p:attrNameLst>
                                      </p:cBhvr>
                                      <p:tavLst>
                                        <p:tav tm="0">
                                          <p:val>
                                            <p:strVal val="ppt_w"/>
                                          </p:val>
                                        </p:tav>
                                        <p:tav tm="100000">
                                          <p:val>
                                            <p:fltVal val="0"/>
                                          </p:val>
                                        </p:tav>
                                      </p:tavLst>
                                    </p:anim>
                                    <p:anim calcmode="lin" valueType="num">
                                      <p:cBhvr>
                                        <p:cTn id="54" dur="1000"/>
                                        <p:tgtEl>
                                          <p:spTgt spid="20"/>
                                        </p:tgtEl>
                                        <p:attrNameLst>
                                          <p:attrName>ppt_h</p:attrName>
                                        </p:attrNameLst>
                                      </p:cBhvr>
                                      <p:tavLst>
                                        <p:tav tm="0">
                                          <p:val>
                                            <p:strVal val="ppt_h"/>
                                          </p:val>
                                        </p:tav>
                                        <p:tav tm="100000">
                                          <p:val>
                                            <p:fltVal val="0"/>
                                          </p:val>
                                        </p:tav>
                                      </p:tavLst>
                                    </p:anim>
                                    <p:animEffect transition="out" filter="fade">
                                      <p:cBhvr>
                                        <p:cTn id="55" dur="1000"/>
                                        <p:tgtEl>
                                          <p:spTgt spid="20"/>
                                        </p:tgtEl>
                                      </p:cBhvr>
                                    </p:animEffect>
                                    <p:set>
                                      <p:cBhvr>
                                        <p:cTn id="56" dur="1" fill="hold">
                                          <p:stCondLst>
                                            <p:cond delay="999"/>
                                          </p:stCondLst>
                                        </p:cTn>
                                        <p:tgtEl>
                                          <p:spTgt spid="20"/>
                                        </p:tgtEl>
                                        <p:attrNameLst>
                                          <p:attrName>style.visibility</p:attrName>
                                        </p:attrNameLst>
                                      </p:cBhvr>
                                      <p:to>
                                        <p:strVal val="hidden"/>
                                      </p:to>
                                    </p:set>
                                  </p:childTnLst>
                                </p:cTn>
                              </p:par>
                              <p:par>
                                <p:cTn id="57" presetID="53" presetClass="exit" presetSubtype="0" fill="hold" nodeType="withEffect">
                                  <p:stCondLst>
                                    <p:cond delay="0"/>
                                  </p:stCondLst>
                                  <p:childTnLst>
                                    <p:anim calcmode="lin" valueType="num">
                                      <p:cBhvr>
                                        <p:cTn id="58" dur="1000"/>
                                        <p:tgtEl>
                                          <p:spTgt spid="21"/>
                                        </p:tgtEl>
                                        <p:attrNameLst>
                                          <p:attrName>ppt_w</p:attrName>
                                        </p:attrNameLst>
                                      </p:cBhvr>
                                      <p:tavLst>
                                        <p:tav tm="0">
                                          <p:val>
                                            <p:strVal val="ppt_w"/>
                                          </p:val>
                                        </p:tav>
                                        <p:tav tm="100000">
                                          <p:val>
                                            <p:fltVal val="0"/>
                                          </p:val>
                                        </p:tav>
                                      </p:tavLst>
                                    </p:anim>
                                    <p:anim calcmode="lin" valueType="num">
                                      <p:cBhvr>
                                        <p:cTn id="59" dur="1000"/>
                                        <p:tgtEl>
                                          <p:spTgt spid="21"/>
                                        </p:tgtEl>
                                        <p:attrNameLst>
                                          <p:attrName>ppt_h</p:attrName>
                                        </p:attrNameLst>
                                      </p:cBhvr>
                                      <p:tavLst>
                                        <p:tav tm="0">
                                          <p:val>
                                            <p:strVal val="ppt_h"/>
                                          </p:val>
                                        </p:tav>
                                        <p:tav tm="100000">
                                          <p:val>
                                            <p:fltVal val="0"/>
                                          </p:val>
                                        </p:tav>
                                      </p:tavLst>
                                    </p:anim>
                                    <p:animEffect transition="out" filter="fade">
                                      <p:cBhvr>
                                        <p:cTn id="60" dur="1000"/>
                                        <p:tgtEl>
                                          <p:spTgt spid="21"/>
                                        </p:tgtEl>
                                      </p:cBhvr>
                                    </p:animEffect>
                                    <p:set>
                                      <p:cBhvr>
                                        <p:cTn id="61" dur="1" fill="hold">
                                          <p:stCondLst>
                                            <p:cond delay="999"/>
                                          </p:stCondLst>
                                        </p:cTn>
                                        <p:tgtEl>
                                          <p:spTgt spid="21"/>
                                        </p:tgtEl>
                                        <p:attrNameLst>
                                          <p:attrName>style.visibility</p:attrName>
                                        </p:attrNameLst>
                                      </p:cBhvr>
                                      <p:to>
                                        <p:strVal val="hidden"/>
                                      </p:to>
                                    </p:set>
                                  </p:childTnLst>
                                </p:cTn>
                              </p:par>
                            </p:childTnLst>
                          </p:cTn>
                        </p:par>
                        <p:par>
                          <p:cTn id="62" fill="hold">
                            <p:stCondLst>
                              <p:cond delay="16000"/>
                            </p:stCondLst>
                            <p:childTnLst>
                              <p:par>
                                <p:cTn id="63" presetID="53"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3000" fill="hold"/>
                                        <p:tgtEl>
                                          <p:spTgt spid="22"/>
                                        </p:tgtEl>
                                        <p:attrNameLst>
                                          <p:attrName>ppt_w</p:attrName>
                                        </p:attrNameLst>
                                      </p:cBhvr>
                                      <p:tavLst>
                                        <p:tav tm="0">
                                          <p:val>
                                            <p:fltVal val="0"/>
                                          </p:val>
                                        </p:tav>
                                        <p:tav tm="100000">
                                          <p:val>
                                            <p:strVal val="#ppt_w"/>
                                          </p:val>
                                        </p:tav>
                                      </p:tavLst>
                                    </p:anim>
                                    <p:anim calcmode="lin" valueType="num">
                                      <p:cBhvr>
                                        <p:cTn id="66" dur="3000" fill="hold"/>
                                        <p:tgtEl>
                                          <p:spTgt spid="22"/>
                                        </p:tgtEl>
                                        <p:attrNameLst>
                                          <p:attrName>ppt_h</p:attrName>
                                        </p:attrNameLst>
                                      </p:cBhvr>
                                      <p:tavLst>
                                        <p:tav tm="0">
                                          <p:val>
                                            <p:fltVal val="0"/>
                                          </p:val>
                                        </p:tav>
                                        <p:tav tm="100000">
                                          <p:val>
                                            <p:strVal val="#ppt_h"/>
                                          </p:val>
                                        </p:tav>
                                      </p:tavLst>
                                    </p:anim>
                                    <p:animEffect transition="in" filter="fade">
                                      <p:cBhvr>
                                        <p:cTn id="67" dur="3000"/>
                                        <p:tgtEl>
                                          <p:spTgt spid="22"/>
                                        </p:tgtEl>
                                      </p:cBhvr>
                                    </p:animEffect>
                                  </p:childTnLst>
                                </p:cTn>
                              </p:par>
                            </p:childTnLst>
                          </p:cTn>
                        </p:par>
                        <p:par>
                          <p:cTn id="68" fill="hold">
                            <p:stCondLst>
                              <p:cond delay="19000"/>
                            </p:stCondLst>
                            <p:childTnLst>
                              <p:par>
                                <p:cTn id="69" presetID="53" presetClass="exit" presetSubtype="0" fill="hold" nodeType="afterEffect">
                                  <p:stCondLst>
                                    <p:cond delay="0"/>
                                  </p:stCondLst>
                                  <p:childTnLst>
                                    <p:anim calcmode="lin" valueType="num">
                                      <p:cBhvr>
                                        <p:cTn id="70" dur="1000"/>
                                        <p:tgtEl>
                                          <p:spTgt spid="22"/>
                                        </p:tgtEl>
                                        <p:attrNameLst>
                                          <p:attrName>ppt_w</p:attrName>
                                        </p:attrNameLst>
                                      </p:cBhvr>
                                      <p:tavLst>
                                        <p:tav tm="0">
                                          <p:val>
                                            <p:strVal val="ppt_w"/>
                                          </p:val>
                                        </p:tav>
                                        <p:tav tm="100000">
                                          <p:val>
                                            <p:fltVal val="0"/>
                                          </p:val>
                                        </p:tav>
                                      </p:tavLst>
                                    </p:anim>
                                    <p:anim calcmode="lin" valueType="num">
                                      <p:cBhvr>
                                        <p:cTn id="71" dur="1000"/>
                                        <p:tgtEl>
                                          <p:spTgt spid="22"/>
                                        </p:tgtEl>
                                        <p:attrNameLst>
                                          <p:attrName>ppt_h</p:attrName>
                                        </p:attrNameLst>
                                      </p:cBhvr>
                                      <p:tavLst>
                                        <p:tav tm="0">
                                          <p:val>
                                            <p:strVal val="ppt_h"/>
                                          </p:val>
                                        </p:tav>
                                        <p:tav tm="100000">
                                          <p:val>
                                            <p:fltVal val="0"/>
                                          </p:val>
                                        </p:tav>
                                      </p:tavLst>
                                    </p:anim>
                                    <p:animEffect transition="out" filter="fade">
                                      <p:cBhvr>
                                        <p:cTn id="72" dur="1000"/>
                                        <p:tgtEl>
                                          <p:spTgt spid="22"/>
                                        </p:tgtEl>
                                      </p:cBhvr>
                                    </p:animEffect>
                                    <p:set>
                                      <p:cBhvr>
                                        <p:cTn id="73"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9" name="Rectangle 3"/>
          <p:cNvSpPr>
            <a:spLocks noGrp="1" noChangeArrowheads="1"/>
          </p:cNvSpPr>
          <p:nvPr>
            <p:ph idx="1"/>
          </p:nvPr>
        </p:nvSpPr>
        <p:spPr>
          <a:xfrm>
            <a:off x="900113" y="2762250"/>
            <a:ext cx="8099425" cy="4095750"/>
          </a:xfrm>
        </p:spPr>
        <p:txBody>
          <a:bodyPr/>
          <a:lstStyle/>
          <a:p>
            <a:pPr eaLnBrk="1" hangingPunct="1">
              <a:lnSpc>
                <a:spcPct val="70000"/>
              </a:lnSpc>
              <a:buFont typeface="Wingdings" pitchFamily="2" charset="2"/>
              <a:buNone/>
            </a:pPr>
            <a:endParaRPr lang="ru-RU" sz="1000" b="1" smtClean="0">
              <a:solidFill>
                <a:srgbClr val="FF9933"/>
              </a:solidFill>
              <a:latin typeface="Tahoma" pitchFamily="34" charset="0"/>
              <a:cs typeface="Tahoma" pitchFamily="34" charset="0"/>
            </a:endParaRPr>
          </a:p>
          <a:p>
            <a:pPr algn="just" eaLnBrk="1" hangingPunct="1">
              <a:spcBef>
                <a:spcPct val="0"/>
              </a:spcBef>
              <a:buFont typeface="Arial" charset="0"/>
              <a:buBlip>
                <a:blip r:embed="rId3"/>
              </a:buBlip>
            </a:pPr>
            <a:r>
              <a:rPr lang="ru-RU" sz="1600" b="1" smtClean="0">
                <a:cs typeface="Tahoma" pitchFamily="34" charset="0"/>
              </a:rPr>
              <a:t>Трудовой договор заключается в 2-х экземплярах (по экземпляру каждой из сторон).</a:t>
            </a:r>
          </a:p>
          <a:p>
            <a:pPr algn="just" eaLnBrk="1" hangingPunct="1">
              <a:spcBef>
                <a:spcPct val="0"/>
              </a:spcBef>
              <a:buFont typeface="Arial" charset="0"/>
              <a:buBlip>
                <a:blip r:embed="rId3"/>
              </a:buBlip>
            </a:pPr>
            <a:endParaRPr lang="ru-RU" sz="1600" b="1" smtClean="0">
              <a:cs typeface="Tahoma" pitchFamily="34" charset="0"/>
            </a:endParaRPr>
          </a:p>
          <a:p>
            <a:pPr algn="just" eaLnBrk="1" hangingPunct="1">
              <a:spcBef>
                <a:spcPct val="0"/>
              </a:spcBef>
              <a:buFont typeface="Arial" charset="0"/>
              <a:buBlip>
                <a:blip r:embed="rId3"/>
              </a:buBlip>
            </a:pPr>
            <a:r>
              <a:rPr lang="ru-RU" sz="1600" b="1" smtClean="0">
                <a:cs typeface="Tahoma" pitchFamily="34" charset="0"/>
              </a:rPr>
              <a:t>    Если в трудовом договоре не оговорен срок его действия, то договор заключен на неопределенный срок.</a:t>
            </a:r>
          </a:p>
          <a:p>
            <a:pPr algn="just" eaLnBrk="1" hangingPunct="1">
              <a:spcBef>
                <a:spcPct val="0"/>
              </a:spcBef>
              <a:buFont typeface="Arial" charset="0"/>
              <a:buBlip>
                <a:blip r:embed="rId3"/>
              </a:buBlip>
            </a:pPr>
            <a:endParaRPr lang="ru-RU" sz="1600" b="1" smtClean="0">
              <a:cs typeface="Tahoma" pitchFamily="34" charset="0"/>
            </a:endParaRPr>
          </a:p>
          <a:p>
            <a:pPr algn="just" eaLnBrk="1" hangingPunct="1">
              <a:spcBef>
                <a:spcPct val="0"/>
              </a:spcBef>
              <a:buFont typeface="Arial" charset="0"/>
              <a:buBlip>
                <a:blip r:embed="rId3"/>
              </a:buBlip>
            </a:pPr>
            <a:r>
              <a:rPr lang="ru-RU" sz="1600" b="1" smtClean="0">
                <a:cs typeface="Tahoma" pitchFamily="34" charset="0"/>
              </a:rPr>
              <a:t>Трудовой договор вступает в силу со дня его подписания.</a:t>
            </a:r>
          </a:p>
          <a:p>
            <a:pPr algn="just" eaLnBrk="1" hangingPunct="1">
              <a:spcBef>
                <a:spcPct val="0"/>
              </a:spcBef>
              <a:buFont typeface="Arial" charset="0"/>
              <a:buBlip>
                <a:blip r:embed="rId3"/>
              </a:buBlip>
            </a:pPr>
            <a:endParaRPr lang="ru-RU" sz="1600" b="1" smtClean="0">
              <a:cs typeface="Tahoma" pitchFamily="34" charset="0"/>
            </a:endParaRPr>
          </a:p>
          <a:p>
            <a:pPr algn="just" eaLnBrk="1" hangingPunct="1">
              <a:spcBef>
                <a:spcPct val="0"/>
              </a:spcBef>
              <a:buFont typeface="Arial" charset="0"/>
              <a:buBlip>
                <a:blip r:embed="rId3"/>
              </a:buBlip>
            </a:pPr>
            <a:r>
              <a:rPr lang="ru-RU" sz="1600" b="1" smtClean="0">
                <a:cs typeface="Tahoma" pitchFamily="34" charset="0"/>
              </a:rPr>
              <a:t>    Для лиц не достигших 18 лет при приеме на работу испытательный срок не устанавливается (ст. 70 ТК РФ).</a:t>
            </a:r>
          </a:p>
          <a:p>
            <a:pPr algn="just" eaLnBrk="1" hangingPunct="1">
              <a:spcBef>
                <a:spcPct val="0"/>
              </a:spcBef>
              <a:buFont typeface="Arial" charset="0"/>
              <a:buBlip>
                <a:blip r:embed="rId3"/>
              </a:buBlip>
            </a:pPr>
            <a:endParaRPr lang="ru-RU" sz="1600" b="1" smtClean="0">
              <a:cs typeface="Tahoma" pitchFamily="34" charset="0"/>
            </a:endParaRPr>
          </a:p>
          <a:p>
            <a:pPr algn="just" eaLnBrk="1" hangingPunct="1">
              <a:spcBef>
                <a:spcPct val="0"/>
              </a:spcBef>
              <a:buFont typeface="Arial" charset="0"/>
              <a:buBlip>
                <a:blip r:embed="rId3"/>
              </a:buBlip>
            </a:pPr>
            <a:r>
              <a:rPr lang="ru-RU" sz="1600" b="1" smtClean="0">
                <a:cs typeface="Tahoma" pitchFamily="34" charset="0"/>
              </a:rPr>
              <a:t>    Расторжение трудового договора с работниками до 18 лет по инициативе работодателя (исключение: ликвидация организации или ИП) помимо соблюдения общего порядка допускается только с согласия соответствующей государственной инспекции труда и комиссии по делам несовершеннолетних и защите их прав (ст.269 ТК РФ).</a:t>
            </a:r>
          </a:p>
          <a:p>
            <a:pPr algn="just" eaLnBrk="1" hangingPunct="1"/>
            <a:endParaRPr lang="ru-RU" sz="1100" smtClean="0">
              <a:latin typeface="Tahoma" pitchFamily="34" charset="0"/>
              <a:cs typeface="Tahoma" pitchFamily="34" charset="0"/>
            </a:endParaRPr>
          </a:p>
          <a:p>
            <a:pPr algn="ctr" eaLnBrk="1" hangingPunct="1">
              <a:lnSpc>
                <a:spcPct val="70000"/>
              </a:lnSpc>
              <a:buFont typeface="Wingdings" pitchFamily="2" charset="2"/>
              <a:buNone/>
            </a:pPr>
            <a:endParaRPr lang="ru-RU" sz="1000" i="1" smtClean="0">
              <a:solidFill>
                <a:schemeClr val="bg2"/>
              </a:solidFill>
              <a:latin typeface="Tahoma" pitchFamily="34" charset="0"/>
              <a:cs typeface="Tahoma" pitchFamily="34" charset="0"/>
            </a:endParaRPr>
          </a:p>
        </p:txBody>
      </p:sp>
      <p:sp>
        <p:nvSpPr>
          <p:cNvPr id="24580" name="Oval 4"/>
          <p:cNvSpPr>
            <a:spLocks noChangeArrowheads="1"/>
          </p:cNvSpPr>
          <p:nvPr/>
        </p:nvSpPr>
        <p:spPr bwMode="auto">
          <a:xfrm>
            <a:off x="1042988" y="1557338"/>
            <a:ext cx="3560762" cy="1079500"/>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000" b="1" dirty="0">
                <a:solidFill>
                  <a:schemeClr val="tx1"/>
                </a:solidFill>
                <a:effectLst>
                  <a:outerShdw blurRad="38100" dist="38100" dir="2700000" algn="tl">
                    <a:srgbClr val="FFFFFF"/>
                  </a:outerShdw>
                </a:effectLst>
                <a:latin typeface="Tahoma" pitchFamily="34" charset="0"/>
                <a:cs typeface="Tahoma" pitchFamily="34" charset="0"/>
              </a:rPr>
              <a:t>Неопределенный </a:t>
            </a:r>
            <a:r>
              <a:rPr lang="ru-RU" sz="2000" dirty="0">
                <a:solidFill>
                  <a:schemeClr val="tx1"/>
                </a:solidFill>
                <a:effectLst>
                  <a:outerShdw blurRad="38100" dist="38100" dir="2700000" algn="tl">
                    <a:srgbClr val="FFFFFF"/>
                  </a:outerShdw>
                </a:effectLst>
                <a:latin typeface="Tahoma" pitchFamily="34" charset="0"/>
                <a:cs typeface="Tahoma" pitchFamily="34" charset="0"/>
              </a:rPr>
              <a:t>	</a:t>
            </a:r>
          </a:p>
          <a:p>
            <a:pPr algn="ctr">
              <a:defRPr/>
            </a:pPr>
            <a:r>
              <a:rPr lang="ru-RU" sz="2000" dirty="0">
                <a:solidFill>
                  <a:schemeClr val="tx1"/>
                </a:solidFill>
                <a:effectLst>
                  <a:outerShdw blurRad="38100" dist="38100" dir="2700000" algn="tl">
                    <a:srgbClr val="FFFFFF"/>
                  </a:outerShdw>
                </a:effectLst>
                <a:latin typeface="Tahoma" pitchFamily="34" charset="0"/>
                <a:cs typeface="Tahoma" pitchFamily="34" charset="0"/>
              </a:rPr>
              <a:t>(срок действия не определен)</a:t>
            </a:r>
          </a:p>
        </p:txBody>
      </p:sp>
      <p:sp>
        <p:nvSpPr>
          <p:cNvPr id="24581" name="Oval 5"/>
          <p:cNvSpPr>
            <a:spLocks noChangeArrowheads="1"/>
          </p:cNvSpPr>
          <p:nvPr/>
        </p:nvSpPr>
        <p:spPr bwMode="auto">
          <a:xfrm>
            <a:off x="5003800" y="1557338"/>
            <a:ext cx="3835400" cy="1057275"/>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000" b="1">
                <a:solidFill>
                  <a:schemeClr val="tx1"/>
                </a:solidFill>
                <a:effectLst>
                  <a:outerShdw blurRad="38100" dist="38100" dir="2700000" algn="tl">
                    <a:srgbClr val="FFFFFF"/>
                  </a:outerShdw>
                </a:effectLst>
                <a:latin typeface="Tahoma" pitchFamily="34" charset="0"/>
                <a:cs typeface="Tahoma" pitchFamily="34" charset="0"/>
              </a:rPr>
              <a:t>Срочный</a:t>
            </a:r>
          </a:p>
          <a:p>
            <a:pPr algn="ctr">
              <a:defRPr/>
            </a:pPr>
            <a:r>
              <a:rPr lang="ru-RU" sz="2000">
                <a:solidFill>
                  <a:schemeClr val="tx1"/>
                </a:solidFill>
                <a:effectLst>
                  <a:outerShdw blurRad="38100" dist="38100" dir="2700000" algn="tl">
                    <a:srgbClr val="FFFFFF"/>
                  </a:outerShdw>
                </a:effectLst>
                <a:latin typeface="Tahoma" pitchFamily="34" charset="0"/>
                <a:cs typeface="Tahoma" pitchFamily="34" charset="0"/>
              </a:rPr>
              <a:t>(заключается на срок </a:t>
            </a:r>
          </a:p>
          <a:p>
            <a:pPr algn="ctr">
              <a:defRPr/>
            </a:pPr>
            <a:r>
              <a:rPr lang="ru-RU" sz="2000">
                <a:solidFill>
                  <a:schemeClr val="tx1"/>
                </a:solidFill>
                <a:effectLst>
                  <a:outerShdw blurRad="38100" dist="38100" dir="2700000" algn="tl">
                    <a:srgbClr val="FFFFFF"/>
                  </a:outerShdw>
                </a:effectLst>
                <a:latin typeface="Tahoma" pitchFamily="34" charset="0"/>
                <a:cs typeface="Tahoma" pitchFamily="34" charset="0"/>
              </a:rPr>
              <a:t>не более 5 лет)</a:t>
            </a:r>
          </a:p>
        </p:txBody>
      </p:sp>
      <p:sp>
        <p:nvSpPr>
          <p:cNvPr id="7" name="Заголовок 5"/>
          <p:cNvSpPr txBox="1">
            <a:spLocks/>
          </p:cNvSpPr>
          <p:nvPr/>
        </p:nvSpPr>
        <p:spPr bwMode="auto">
          <a:xfrm>
            <a:off x="1692275" y="115888"/>
            <a:ext cx="6875463" cy="1304925"/>
          </a:xfrm>
          <a:prstGeom prst="rect">
            <a:avLst/>
          </a:prstGeom>
          <a:noFill/>
          <a:ln w="9525">
            <a:noFill/>
            <a:miter lim="800000"/>
            <a:headEnd/>
            <a:tailEnd/>
          </a:ln>
          <a:effectLst/>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Заключение трудового договора </a:t>
            </a:r>
          </a:p>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(ст.ст.58, 61, 70 ТК РФ)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decel="50000" fill="hold">
                                          <p:stCondLst>
                                            <p:cond delay="0"/>
                                          </p:stCondLst>
                                        </p:cTn>
                                        <p:tgtEl>
                                          <p:spTgt spid="2458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8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80"/>
                                        </p:tgtEl>
                                        <p:attrNameLst>
                                          <p:attrName>ppt_w</p:attrName>
                                        </p:attrNameLst>
                                      </p:cBhvr>
                                      <p:tavLst>
                                        <p:tav tm="0">
                                          <p:val>
                                            <p:strVal val="#ppt_w*.05"/>
                                          </p:val>
                                        </p:tav>
                                        <p:tav tm="100000">
                                          <p:val>
                                            <p:strVal val="#ppt_w"/>
                                          </p:val>
                                        </p:tav>
                                      </p:tavLst>
                                    </p:anim>
                                    <p:anim calcmode="lin" valueType="num">
                                      <p:cBhvr>
                                        <p:cTn id="10" dur="1000" fill="hold"/>
                                        <p:tgtEl>
                                          <p:spTgt spid="2458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8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8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8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80"/>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4581"/>
                                        </p:tgtEl>
                                        <p:attrNameLst>
                                          <p:attrName>style.visibility</p:attrName>
                                        </p:attrNameLst>
                                      </p:cBhvr>
                                      <p:to>
                                        <p:strVal val="visible"/>
                                      </p:to>
                                    </p:set>
                                    <p:anim calcmode="lin" valueType="num">
                                      <p:cBhvr>
                                        <p:cTn id="18" dur="500" decel="50000" fill="hold">
                                          <p:stCondLst>
                                            <p:cond delay="0"/>
                                          </p:stCondLst>
                                        </p:cTn>
                                        <p:tgtEl>
                                          <p:spTgt spid="2458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458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4581"/>
                                        </p:tgtEl>
                                        <p:attrNameLst>
                                          <p:attrName>ppt_w</p:attrName>
                                        </p:attrNameLst>
                                      </p:cBhvr>
                                      <p:tavLst>
                                        <p:tav tm="0">
                                          <p:val>
                                            <p:strVal val="#ppt_w*.05"/>
                                          </p:val>
                                        </p:tav>
                                        <p:tav tm="100000">
                                          <p:val>
                                            <p:strVal val="#ppt_w"/>
                                          </p:val>
                                        </p:tav>
                                      </p:tavLst>
                                    </p:anim>
                                    <p:anim calcmode="lin" valueType="num">
                                      <p:cBhvr>
                                        <p:cTn id="21" dur="1000" fill="hold"/>
                                        <p:tgtEl>
                                          <p:spTgt spid="2458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458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458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458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458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4579">
                                            <p:txEl>
                                              <p:pRg st="1" end="1"/>
                                            </p:txEl>
                                          </p:spTgt>
                                        </p:tgtEl>
                                        <p:attrNameLst>
                                          <p:attrName>style.visibility</p:attrName>
                                        </p:attrNameLst>
                                      </p:cBhvr>
                                      <p:to>
                                        <p:strVal val="visible"/>
                                      </p:to>
                                    </p:set>
                                    <p:animEffect transition="in" filter="fade">
                                      <p:cBhvr>
                                        <p:cTn id="29" dur="2000"/>
                                        <p:tgtEl>
                                          <p:spTgt spid="24579">
                                            <p:txEl>
                                              <p:pRg st="1" end="1"/>
                                            </p:txEl>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Effect transition="in" filter="fade">
                                      <p:cBhvr>
                                        <p:cTn id="33" dur="2000"/>
                                        <p:tgtEl>
                                          <p:spTgt spid="24579">
                                            <p:txEl>
                                              <p:pRg st="3" end="3"/>
                                            </p:txEl>
                                          </p:spTgt>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fade">
                                      <p:cBhvr>
                                        <p:cTn id="37" dur="2000"/>
                                        <p:tgtEl>
                                          <p:spTgt spid="24579">
                                            <p:txEl>
                                              <p:pRg st="5" end="5"/>
                                            </p:txEl>
                                          </p:spTgt>
                                        </p:tgtEl>
                                      </p:cBhvr>
                                    </p:animEffect>
                                  </p:childTnLst>
                                </p:cTn>
                              </p:par>
                            </p:childTnLst>
                          </p:cTn>
                        </p:par>
                        <p:par>
                          <p:cTn id="38" fill="hold">
                            <p:stCondLst>
                              <p:cond delay="8000"/>
                            </p:stCondLst>
                            <p:childTnLst>
                              <p:par>
                                <p:cTn id="39" presetID="10" presetClass="entr" presetSubtype="0" fill="hold" grpId="0" nodeType="afterEffect">
                                  <p:stCondLst>
                                    <p:cond delay="0"/>
                                  </p:stCondLst>
                                  <p:childTnLst>
                                    <p:set>
                                      <p:cBhvr>
                                        <p:cTn id="40" dur="1" fill="hold">
                                          <p:stCondLst>
                                            <p:cond delay="0"/>
                                          </p:stCondLst>
                                        </p:cTn>
                                        <p:tgtEl>
                                          <p:spTgt spid="24579">
                                            <p:txEl>
                                              <p:pRg st="7" end="7"/>
                                            </p:txEl>
                                          </p:spTgt>
                                        </p:tgtEl>
                                        <p:attrNameLst>
                                          <p:attrName>style.visibility</p:attrName>
                                        </p:attrNameLst>
                                      </p:cBhvr>
                                      <p:to>
                                        <p:strVal val="visible"/>
                                      </p:to>
                                    </p:set>
                                    <p:animEffect transition="in" filter="fade">
                                      <p:cBhvr>
                                        <p:cTn id="41" dur="2000"/>
                                        <p:tgtEl>
                                          <p:spTgt spid="24579">
                                            <p:txEl>
                                              <p:pRg st="7" end="7"/>
                                            </p:txEl>
                                          </p:spTgt>
                                        </p:tgtEl>
                                      </p:cBhvr>
                                    </p:animEffect>
                                  </p:childTnLst>
                                </p:cTn>
                              </p:par>
                            </p:childTnLst>
                          </p:cTn>
                        </p:par>
                        <p:par>
                          <p:cTn id="42" fill="hold">
                            <p:stCondLst>
                              <p:cond delay="10000"/>
                            </p:stCondLst>
                            <p:childTnLst>
                              <p:par>
                                <p:cTn id="43" presetID="10" presetClass="entr" presetSubtype="0" fill="hold" grpId="0" nodeType="afterEffect">
                                  <p:stCondLst>
                                    <p:cond delay="0"/>
                                  </p:stCondLst>
                                  <p:childTnLst>
                                    <p:set>
                                      <p:cBhvr>
                                        <p:cTn id="44" dur="1" fill="hold">
                                          <p:stCondLst>
                                            <p:cond delay="0"/>
                                          </p:stCondLst>
                                        </p:cTn>
                                        <p:tgtEl>
                                          <p:spTgt spid="24579">
                                            <p:txEl>
                                              <p:pRg st="9" end="9"/>
                                            </p:txEl>
                                          </p:spTgt>
                                        </p:tgtEl>
                                        <p:attrNameLst>
                                          <p:attrName>style.visibility</p:attrName>
                                        </p:attrNameLst>
                                      </p:cBhvr>
                                      <p:to>
                                        <p:strVal val="visible"/>
                                      </p:to>
                                    </p:set>
                                    <p:animEffect transition="in" filter="fade">
                                      <p:cBhvr>
                                        <p:cTn id="45" dur="20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0" grpId="0" animBg="1"/>
      <p:bldP spid="24581"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1172</Words>
  <Application>Microsoft Office PowerPoint</Application>
  <PresentationFormat>Экран (4:3)</PresentationFormat>
  <Paragraphs>255</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                                             </vt:lpstr>
      <vt:lpstr>Слайд 13</vt:lpstr>
      <vt:lpstr>Слайд 14</vt:lpstr>
      <vt:lpstr>Слайд 15</vt:lpstr>
      <vt:lpstr>Слайд 16</vt:lpstr>
      <vt:lpstr>Слайд 17</vt:lpstr>
      <vt:lpstr>Слайд 18</vt:lpstr>
      <vt:lpstr>Слайд 19</vt:lpstr>
      <vt:lpstr> А для учащихся ОУ, образовательных учреждений начального и среднего профессионального образования, совмещающих в течение учебного года учебу с работой: </vt:lpstr>
      <vt:lpstr>Слайд 21</vt:lpstr>
      <vt:lpstr>Слайд 22</vt:lpstr>
      <vt:lpstr>Слайд 23</vt:lpstr>
      <vt:lpstr>Слайд 24</vt:lpstr>
      <vt:lpstr>Материальная ответственность</vt:lpstr>
      <vt:lpstr>Расторжение трудового договора</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79128447179</dc:creator>
  <cp:lastModifiedBy>79128447179</cp:lastModifiedBy>
  <cp:revision>1</cp:revision>
  <dcterms:created xsi:type="dcterms:W3CDTF">2021-02-24T18:57:48Z</dcterms:created>
  <dcterms:modified xsi:type="dcterms:W3CDTF">2021-02-24T18:58:53Z</dcterms:modified>
</cp:coreProperties>
</file>